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14"/>
  </p:notesMasterIdLst>
  <p:handoutMasterIdLst>
    <p:handoutMasterId r:id="rId15"/>
  </p:handoutMasterIdLst>
  <p:sldIdLst>
    <p:sldId id="310" r:id="rId5"/>
    <p:sldId id="325" r:id="rId6"/>
    <p:sldId id="326" r:id="rId7"/>
    <p:sldId id="327" r:id="rId8"/>
    <p:sldId id="329" r:id="rId9"/>
    <p:sldId id="330" r:id="rId10"/>
    <p:sldId id="331" r:id="rId11"/>
    <p:sldId id="332" r:id="rId12"/>
    <p:sldId id="33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278B99-8691-E843-B7B5-7E26C774DFAD}" v="1" dt="2025-10-06T02:00:49.556"/>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10"/>
    <p:restoredTop sz="94633"/>
  </p:normalViewPr>
  <p:slideViewPr>
    <p:cSldViewPr snapToGrid="0">
      <p:cViewPr varScale="1">
        <p:scale>
          <a:sx n="116" d="100"/>
          <a:sy n="116" d="100"/>
        </p:scale>
        <p:origin x="216" y="296"/>
      </p:cViewPr>
      <p:guideLst/>
    </p:cSldViewPr>
  </p:slideViewPr>
  <p:notesTextViewPr>
    <p:cViewPr>
      <p:scale>
        <a:sx n="1" d="1"/>
        <a:sy n="1" d="1"/>
      </p:scale>
      <p:origin x="0" y="0"/>
    </p:cViewPr>
  </p:notesTextViewPr>
  <p:notesViewPr>
    <p:cSldViewPr snapToGrid="0">
      <p:cViewPr varScale="1">
        <p:scale>
          <a:sx n="87" d="100"/>
          <a:sy n="87" d="100"/>
        </p:scale>
        <p:origin x="249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1/28/26</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1/28/26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38353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95619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3997586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4671229"/>
            <a:ext cx="6655522" cy="1545336"/>
          </a:xfrm>
        </p:spPr>
        <p:txBody>
          <a:bodyPr anchor="b">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640080"/>
            <a:ext cx="7478991" cy="3635797"/>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36586169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940312"/>
            <a:ext cx="11442188" cy="56769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2880" y="315874"/>
            <a:ext cx="11442188" cy="528186"/>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131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367091"/>
            <a:ext cx="11422799" cy="612381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8200" y="-1492135"/>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980223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48676" y="2220977"/>
            <a:ext cx="10688608"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10690155" cy="1185545"/>
          </a:xfrm>
        </p:spPr>
        <p:txBody>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67807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3992" y="2386584"/>
            <a:ext cx="4804811" cy="24597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2385975"/>
            <a:ext cx="4804812" cy="2454796"/>
          </a:xfrm>
        </p:spPr>
        <p:txBody>
          <a:bodyPr>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68027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65099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Content Placeholder 7">
            <a:extLst>
              <a:ext uri="{FF2B5EF4-FFF2-40B4-BE49-F238E27FC236}">
                <a16:creationId xmlns:a16="http://schemas.microsoft.com/office/drawing/2014/main" id="{DD74ED7B-D05F-9923-6EB3-4AA483A680F4}"/>
              </a:ext>
            </a:extLst>
          </p:cNvPr>
          <p:cNvSpPr>
            <a:spLocks noGrp="1"/>
          </p:cNvSpPr>
          <p:nvPr>
            <p:ph sz="quarter" idx="13"/>
          </p:nvPr>
        </p:nvSpPr>
        <p:spPr>
          <a:xfrm>
            <a:off x="5414320" y="1538288"/>
            <a:ext cx="5824481" cy="475234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537853"/>
            <a:ext cx="4317026" cy="4752779"/>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877302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38655" y="640080"/>
            <a:ext cx="5779644"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69151" y="640080"/>
            <a:ext cx="4296522" cy="5576485"/>
          </a:xfrm>
        </p:spPr>
        <p:txBody>
          <a:bodyPr>
            <a:norm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030924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35995" y="640080"/>
            <a:ext cx="6802805"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3338701" cy="557648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255074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rot="16200000">
            <a:off x="11577950" y="230002"/>
            <a:ext cx="844059" cy="384049"/>
          </a:xfrm>
        </p:spPr>
        <p:txBody>
          <a:bodyPr/>
          <a:lstStyle/>
          <a:p>
            <a:fld id="{8FACD271-2BB0-4C13-9E3A-50B90F57CA5B}" type="datetime1">
              <a:rPr lang="en-US" smtClean="0"/>
              <a:t>1/28/26</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2532" y="2220977"/>
            <a:ext cx="5896267"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2532" y="640080"/>
            <a:ext cx="5896266" cy="1185544"/>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38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4072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1/28/26</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rot="16200000">
            <a:off x="9313727" y="3338289"/>
            <a:ext cx="5372504" cy="384048"/>
          </a:xfrm>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rot="16200000">
            <a:off x="11679261" y="6345259"/>
            <a:ext cx="641434" cy="38404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282871"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21" y="640080"/>
            <a:ext cx="6282871" cy="1185544"/>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347474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440" y="4842220"/>
            <a:ext cx="7375466" cy="1014984"/>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440" y="854239"/>
            <a:ext cx="7876287" cy="3592629"/>
          </a:xfrm>
        </p:spPr>
        <p:txBody>
          <a:bodyPr anchor="b">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35859650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79614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rot="16200000">
            <a:off x="11577948" y="230003"/>
            <a:ext cx="844058" cy="384051"/>
          </a:xfrm>
        </p:spPr>
        <p:txBody>
          <a:bodyPr/>
          <a:lstStyle/>
          <a:p>
            <a:fld id="{1A5F77D0-C28E-4573-88F0-0A30FF98888E}" type="datetime1">
              <a:rPr lang="en-US" smtClean="0"/>
              <a:t>1/28/26</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344788" y="2220977"/>
            <a:ext cx="6894013" cy="399558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44788" y="640080"/>
            <a:ext cx="6894013" cy="1185544"/>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824441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07688" y="0"/>
            <a:ext cx="4100261"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1/28/26</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9313724" y="3338288"/>
            <a:ext cx="5372504" cy="384048"/>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rot="16200000">
            <a:off x="11679263" y="6345259"/>
            <a:ext cx="641434" cy="38404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569391" cy="3995588"/>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80"/>
            <a:ext cx="6569391" cy="1185544"/>
          </a:xfrm>
        </p:spPr>
        <p:txBody>
          <a:bodyPr anchor="b"/>
          <a:lstStyle/>
          <a:p>
            <a:r>
              <a:rPr lang="en-US"/>
              <a:t>Click to edit Master title style</a:t>
            </a:r>
          </a:p>
        </p:txBody>
      </p:sp>
    </p:spTree>
    <p:extLst>
      <p:ext uri="{BB962C8B-B14F-4D97-AF65-F5344CB8AC3E}">
        <p14:creationId xmlns:p14="http://schemas.microsoft.com/office/powerpoint/2010/main" val="4011749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59" cy="384049"/>
          </a:xfrm>
        </p:spPr>
        <p:txBody>
          <a:bodyPr/>
          <a:lstStyle>
            <a:lvl1pPr>
              <a:defRPr>
                <a:solidFill>
                  <a:schemeClr val="tx1"/>
                </a:solidFill>
                <a:effectLst/>
              </a:defRPr>
            </a:lvl1pPr>
          </a:lstStyle>
          <a:p>
            <a:fld id="{EE468DAA-49F6-4492-82E6-75555EB31418}"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80661" y="2506738"/>
            <a:ext cx="4058141" cy="37084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0661" y="640080"/>
            <a:ext cx="4058142" cy="1469952"/>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853660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342313" y="0"/>
            <a:ext cx="6445856"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69792" y="219040"/>
            <a:ext cx="841248" cy="403167"/>
          </a:xfrm>
        </p:spPr>
        <p:txBody>
          <a:bodyPr/>
          <a:lstStyle/>
          <a:p>
            <a:fld id="{41D22668-A3AE-429F-A351-A1583BA90793}"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2759" y="3327321"/>
            <a:ext cx="5375314" cy="403168"/>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9700" y="6335696"/>
            <a:ext cx="641433" cy="403167"/>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506737"/>
            <a:ext cx="4243632" cy="370982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07" y="640079"/>
            <a:ext cx="4244436" cy="1470381"/>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913773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60" cy="384048"/>
          </a:xfrm>
        </p:spPr>
        <p:txBody>
          <a:bodyPr/>
          <a:lstStyle>
            <a:lvl1pPr>
              <a:defRPr>
                <a:solidFill>
                  <a:schemeClr val="tx1"/>
                </a:solidFill>
                <a:effectLst/>
              </a:defRPr>
            </a:lvl1pPr>
          </a:lstStyle>
          <a:p>
            <a:fld id="{CB3A2E2B-8F4D-437C-9F55-5E913AFC716A}"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8" y="1745672"/>
            <a:ext cx="4218419" cy="44708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9" y="640080"/>
            <a:ext cx="4217598"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311677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524251" y="0"/>
            <a:ext cx="627428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4644" y="223888"/>
            <a:ext cx="841248" cy="393471"/>
          </a:xfrm>
        </p:spPr>
        <p:txBody>
          <a:bodyPr/>
          <a:lstStyle/>
          <a:p>
            <a:fld id="{46C70014-48FC-4647-9615-BBD39F98887D}"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7611" y="3332170"/>
            <a:ext cx="5375316" cy="393471"/>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5228" y="6339869"/>
            <a:ext cx="640080" cy="39347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7" y="1602889"/>
            <a:ext cx="4426953" cy="46136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320040"/>
            <a:ext cx="4426953" cy="115375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692388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rot="16200000">
            <a:off x="11579353" y="228599"/>
            <a:ext cx="841248" cy="384051"/>
          </a:xfrm>
        </p:spPr>
        <p:txBody>
          <a:bodyPr/>
          <a:lstStyle/>
          <a:p>
            <a:fld id="{C089F4EF-3CDF-46D7-ADF4-3A52C84FD8BE}" type="datetime1">
              <a:rPr lang="en-US" smtClean="0"/>
              <a:t>1/28/26</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rot="16200000">
            <a:off x="9312317" y="3336881"/>
            <a:ext cx="5375316" cy="384051"/>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2918" y="2285999"/>
            <a:ext cx="3126383" cy="39305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2791" y="640079"/>
            <a:ext cx="3126511"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11003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382601" y="0"/>
            <a:ext cx="7430217"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1787" y="227618"/>
            <a:ext cx="841248" cy="379182"/>
          </a:xfrm>
        </p:spPr>
        <p:txBody>
          <a:bodyPr/>
          <a:lstStyle/>
          <a:p>
            <a:fld id="{E635C43F-DBB1-4D83-B442-E1529AA900C2}"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304" y="3318349"/>
            <a:ext cx="5340213" cy="379182"/>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2434" y="6328433"/>
            <a:ext cx="679953" cy="37918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346897"/>
            <a:ext cx="3285306" cy="38311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9"/>
            <a:ext cx="3285306"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2389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8816" y="228597"/>
            <a:ext cx="841248" cy="384052"/>
          </a:xfrm>
        </p:spPr>
        <p:txBody>
          <a:bodyPr/>
          <a:lstStyle>
            <a:lvl1pPr>
              <a:defRPr>
                <a:solidFill>
                  <a:schemeClr val="tx1"/>
                </a:solidFill>
                <a:effectLst/>
              </a:defRPr>
            </a:lvl1pPr>
          </a:lstStyle>
          <a:p>
            <a:fld id="{2D13F81E-C5BD-4314-B9B9-AAE2702F29D2}"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18449" y="3340209"/>
            <a:ext cx="5372517" cy="374587"/>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2894707" cy="2953512"/>
          </a:xfrm>
        </p:spPr>
        <p:txBody>
          <a:bodyPr>
            <a:norm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2894707" cy="1942773"/>
          </a:xfrm>
        </p:spPr>
        <p:txBody>
          <a:bodyPr anchor="b"/>
          <a:lstStyle/>
          <a:p>
            <a:r>
              <a:rPr lang="en-US" dirty="0"/>
              <a:t>Click to edit Master title style</a:t>
            </a:r>
          </a:p>
        </p:txBody>
      </p:sp>
    </p:spTree>
    <p:extLst>
      <p:ext uri="{BB962C8B-B14F-4D97-AF65-F5344CB8AC3E}">
        <p14:creationId xmlns:p14="http://schemas.microsoft.com/office/powerpoint/2010/main" val="317221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463513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414320" y="5070445"/>
            <a:ext cx="5803979" cy="1332152"/>
          </a:xfrm>
        </p:spPr>
        <p:txBody>
          <a:bodyPr>
            <a:noAutofit/>
          </a:bodyPr>
          <a:lstStyle>
            <a:lvl1pPr marL="0" indent="0">
              <a:lnSpc>
                <a:spcPct val="100000"/>
              </a:lnSpc>
              <a:buFont typeface="Arial" panose="020B0604020202020204" pitchFamily="34" charset="0"/>
              <a:buNone/>
              <a:defRPr sz="1600"/>
            </a:lvl1pPr>
            <a:lvl2pPr marL="228600" indent="0">
              <a:lnSpc>
                <a:spcPct val="100000"/>
              </a:lnSpc>
              <a:buFont typeface="Arial" panose="020B0604020202020204" pitchFamily="34" charset="0"/>
              <a:buNone/>
              <a:defRPr sz="1400"/>
            </a:lvl2pPr>
            <a:lvl3pPr marL="457200" indent="0">
              <a:lnSpc>
                <a:spcPct val="100000"/>
              </a:lnSpc>
              <a:buFont typeface="Arial" panose="020B0604020202020204" pitchFamily="34" charset="0"/>
              <a:buNone/>
              <a:defRPr sz="1200"/>
            </a:lvl3pPr>
            <a:lvl4pPr marL="685800" indent="0">
              <a:lnSpc>
                <a:spcPct val="100000"/>
              </a:lnSpc>
              <a:buFont typeface="Arial" panose="020B0604020202020204" pitchFamily="34" charset="0"/>
              <a:buNone/>
              <a:defRPr sz="1100"/>
            </a:lvl4pPr>
            <a:lvl5pPr marL="914400" indent="0">
              <a:lnSpc>
                <a:spcPct val="100000"/>
              </a:lnSpc>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5070446"/>
            <a:ext cx="4317026" cy="1332152"/>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9966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334808"/>
            <a:ext cx="8229599" cy="1414091"/>
          </a:xfrm>
        </p:spPr>
        <p:txBody>
          <a:bodyPr>
            <a:normAutofit/>
          </a:bodyPr>
          <a:lstStyle>
            <a:lvl1pPr marL="0" indent="0" algn="ctr">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14786349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21144" y="4197652"/>
            <a:ext cx="7317660" cy="2204945"/>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4194674"/>
            <a:ext cx="2823849" cy="2204944"/>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34622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3079730"/>
            <a:ext cx="11807947"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56490" y="251460"/>
            <a:ext cx="886968" cy="384048"/>
          </a:xfrm>
        </p:spPr>
        <p:txBody>
          <a:bodyPr/>
          <a:lstStyle/>
          <a:p>
            <a:fld id="{9128053F-E531-4885-B604-CF1A6DEEE405}"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422" y="3362497"/>
            <a:ext cx="5335109" cy="384049"/>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9934" y="6350094"/>
            <a:ext cx="640080" cy="384048"/>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39328" y="640077"/>
            <a:ext cx="7099472" cy="2016112"/>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6" y="640077"/>
            <a:ext cx="3021529" cy="201195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577756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9152" y="1993348"/>
            <a:ext cx="5442604" cy="4220413"/>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80910" y="1993349"/>
            <a:ext cx="4657891" cy="4220413"/>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4" cy="93388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82028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490726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04554" y="640077"/>
            <a:ext cx="5234247"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4907265" cy="1602540"/>
          </a:xfrm>
        </p:spPr>
        <p:txBody>
          <a:bodyP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1406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387162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8917" y="640077"/>
            <a:ext cx="6249382"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3871623" cy="1602540"/>
          </a:xfrm>
        </p:spPr>
        <p:txBody>
          <a:bodyPr lIns="91440" tIns="91440"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4781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5299364"/>
            <a:ext cx="10746884" cy="914398"/>
          </a:xfrm>
        </p:spPr>
        <p:txBody>
          <a:bodyPr anchor="t">
            <a:normAutofit/>
          </a:bodyPr>
          <a:lstStyle>
            <a:lvl1pPr marL="0" indent="0" algn="l">
              <a:lnSpc>
                <a:spcPct val="100000"/>
              </a:lnSpc>
              <a:buNone/>
              <a:defRPr sz="22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746881" cy="4261106"/>
          </a:xfrm>
        </p:spPr>
        <p:txBody>
          <a:bodyPr anchor="b">
            <a:normAutofit/>
          </a:bodyPr>
          <a:lstStyle>
            <a:lvl1pPr algn="l">
              <a:defRPr sz="20000">
                <a:solidFill>
                  <a:schemeClr val="tx1"/>
                </a:solidFill>
              </a:defRPr>
            </a:lvl1pPr>
          </a:lstStyle>
          <a:p>
            <a:r>
              <a:rPr lang="en-US" dirty="0"/>
              <a:t>##%</a:t>
            </a:r>
          </a:p>
        </p:txBody>
      </p:sp>
    </p:spTree>
    <p:extLst>
      <p:ext uri="{BB962C8B-B14F-4D97-AF65-F5344CB8AC3E}">
        <p14:creationId xmlns:p14="http://schemas.microsoft.com/office/powerpoint/2010/main" val="21893946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339201660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EAFE8D-E6F6-F95B-AE55-3E20B32F447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483EFCC7-B7E8-4ABE-BBCB-C75FD27800CD}" type="datetime1">
              <a:rPr lang="en-US" smtClean="0"/>
              <a:pPr/>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7"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42401474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1/28/26</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ctr">
            <a:noAutofit/>
          </a:bodyPr>
          <a:lstStyle>
            <a:lvl1pPr marL="0" indent="0">
              <a:lnSpc>
                <a:spcPct val="100000"/>
              </a:lnSpc>
              <a:buNone/>
              <a:defRPr sz="4000" b="1"/>
            </a:lvl1pPr>
            <a:lvl2pPr marL="228600" indent="0">
              <a:lnSpc>
                <a:spcPct val="100000"/>
              </a:lnSpc>
              <a:buNone/>
              <a:defRPr sz="4000" b="1"/>
            </a:lvl2pPr>
            <a:lvl3pPr marL="457200" indent="0">
              <a:lnSpc>
                <a:spcPct val="100000"/>
              </a:lnSpc>
              <a:buNone/>
              <a:defRPr sz="4000" b="1"/>
            </a:lvl3pPr>
            <a:lvl4pPr marL="685800" indent="0">
              <a:lnSpc>
                <a:spcPct val="100000"/>
              </a:lnSpc>
              <a:buNone/>
              <a:defRPr sz="40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888197"/>
            <a:ext cx="10652760" cy="779015"/>
          </a:xfrm>
        </p:spPr>
        <p:txBody>
          <a:bodyPr/>
          <a:lstStyle/>
          <a:p>
            <a:r>
              <a:rPr lang="en-US"/>
              <a:t>Click to edit Master title style</a:t>
            </a:r>
          </a:p>
        </p:txBody>
      </p:sp>
    </p:spTree>
    <p:extLst>
      <p:ext uri="{BB962C8B-B14F-4D97-AF65-F5344CB8AC3E}">
        <p14:creationId xmlns:p14="http://schemas.microsoft.com/office/powerpoint/2010/main" val="3049928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1/28/26</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841525"/>
            <a:ext cx="8238746" cy="591075"/>
          </a:xfrm>
        </p:spPr>
        <p:txBody>
          <a:bodyPr anchor="b">
            <a:noAutofit/>
          </a:bodyPr>
          <a:lstStyle>
            <a:lvl1pPr marL="0" indent="0">
              <a:lnSpc>
                <a:spcPct val="100000"/>
              </a:lnSpc>
              <a:buNone/>
              <a:defRPr sz="18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Master title style</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40078" y="841257"/>
            <a:ext cx="9764686" cy="5372505"/>
          </a:xfrm>
        </p:spPr>
        <p:txBody>
          <a:bodyPr anchor="b"/>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8218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1" y="1"/>
            <a:ext cx="11807950" cy="4769446"/>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1/28/26</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6023021"/>
            <a:ext cx="10690154" cy="480373"/>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7" y="4944365"/>
            <a:ext cx="10690154" cy="914482"/>
          </a:xfrm>
        </p:spPr>
        <p:txBody>
          <a:bodyPr anchor="b">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30177760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1/28/26</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612479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012899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80CAA-82CE-AE1A-79D9-74B40375C465}"/>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29247CA6-BC1D-429A-A289-4E939E49554A}" type="datetime1">
              <a:rPr lang="en-US" smtClean="0"/>
              <a:pPr/>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3200" b="0"/>
            </a:lvl1pPr>
          </a:lstStyle>
          <a:p>
            <a:r>
              <a:rPr lang="en-US" dirty="0"/>
              <a:t>Click to edit Quote</a:t>
            </a:r>
          </a:p>
        </p:txBody>
      </p:sp>
    </p:spTree>
    <p:extLst>
      <p:ext uri="{BB962C8B-B14F-4D97-AF65-F5344CB8AC3E}">
        <p14:creationId xmlns:p14="http://schemas.microsoft.com/office/powerpoint/2010/main" val="29823345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40076" y="5669280"/>
            <a:ext cx="8933691" cy="544482"/>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40078" y="1234440"/>
            <a:ext cx="893369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10324946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291CE83-67BA-4B15-B48A-7DC5C0636664}" type="datetime1">
              <a:rPr lang="en-US" smtClean="0"/>
              <a:pPr/>
              <a:t>1/28/26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066601" cy="4351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48648" y="1825624"/>
            <a:ext cx="5066602" cy="43881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3" cy="1040820"/>
          </a:xfrm>
        </p:spPr>
        <p:txBody>
          <a:bodyPr/>
          <a:lstStyle/>
          <a:p>
            <a:r>
              <a:rPr lang="en-US"/>
              <a:t>Click to edit Master title style</a:t>
            </a:r>
            <a:endParaRPr lang="en-US" dirty="0"/>
          </a:p>
        </p:txBody>
      </p:sp>
    </p:spTree>
    <p:extLst>
      <p:ext uri="{BB962C8B-B14F-4D97-AF65-F5344CB8AC3E}">
        <p14:creationId xmlns:p14="http://schemas.microsoft.com/office/powerpoint/2010/main" val="638363647"/>
      </p:ext>
    </p:extLst>
  </p:cSld>
  <p:clrMapOvr>
    <a:masterClrMapping/>
  </p:clrMapOvr>
  <p:hf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1/28/26</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28076" y="2387600"/>
            <a:ext cx="5010725"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28076" y="1826185"/>
            <a:ext cx="501072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548648" y="2387600"/>
            <a:ext cx="5110276"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48646" y="1826185"/>
            <a:ext cx="511027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48646" y="640078"/>
            <a:ext cx="10690157" cy="1050610"/>
          </a:xfrm>
        </p:spPr>
        <p:txBody>
          <a:bodyPr/>
          <a:lstStyle/>
          <a:p>
            <a:r>
              <a:rPr lang="en-US"/>
              <a:t>Click to edit Master title style</a:t>
            </a:r>
          </a:p>
        </p:txBody>
      </p:sp>
    </p:spTree>
    <p:extLst>
      <p:ext uri="{BB962C8B-B14F-4D97-AF65-F5344CB8AC3E}">
        <p14:creationId xmlns:p14="http://schemas.microsoft.com/office/powerpoint/2010/main" val="3974819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D291CE83-67BA-4B15-B48A-7DC5C0636664}" type="datetime1">
              <a:rPr lang="en-US" smtClean="0"/>
              <a:pPr/>
              <a:t>1/28/26</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274182871"/>
      </p:ext>
    </p:extLst>
  </p:cSld>
  <p:clrMapOvr>
    <a:masterClrMapping/>
  </p:clrMapOvr>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1/28/26</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0398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291CE83-67BA-4B15-B48A-7DC5C0636664}" type="datetime1">
              <a:rPr lang="en-US" smtClean="0"/>
              <a:pPr/>
              <a:t>1/28/26</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043260" y="640078"/>
            <a:ext cx="6195542" cy="5573684"/>
          </a:xfrm>
        </p:spPr>
        <p:txBody>
          <a:bodyPr>
            <a:normAutofit/>
          </a:bodyPr>
          <a:lstStyle>
            <a:lvl1pPr>
              <a:lnSpc>
                <a:spcPct val="100000"/>
              </a:lnSpc>
              <a:defRPr sz="2800"/>
            </a:lvl1pPr>
            <a:lvl2pPr>
              <a:lnSpc>
                <a:spcPct val="100000"/>
              </a:lnSpc>
              <a:defRPr sz="2400"/>
            </a:lvl2pPr>
            <a:lvl3pPr>
              <a:lnSpc>
                <a:spcPct val="100000"/>
              </a:lnSpc>
              <a:defRPr sz="2000"/>
            </a:lvl3pPr>
            <a:lvl4pPr>
              <a:lnSpc>
                <a:spcPct val="100000"/>
              </a:lnSpc>
              <a:defRPr sz="1800"/>
            </a:lvl4pPr>
            <a:lvl5pPr>
              <a:lnSpc>
                <a:spcPct val="100000"/>
              </a:lnSpc>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48647" y="2470245"/>
            <a:ext cx="3945971" cy="3743517"/>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48642" y="640078"/>
            <a:ext cx="3945971" cy="1671043"/>
          </a:xfrm>
        </p:spPr>
        <p:txBody>
          <a:bodyPr anchor="t">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69325753"/>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71883" y="640079"/>
            <a:ext cx="6285582" cy="5573684"/>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lnSpc>
                <a:spcPct val="100000"/>
              </a:lnSpc>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1/28/26</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48647" y="2826137"/>
            <a:ext cx="3879130" cy="338762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44107" y="640079"/>
            <a:ext cx="3879129" cy="2021922"/>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28899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11582532" y="244342"/>
            <a:ext cx="853812" cy="365125"/>
          </a:xfrm>
        </p:spPr>
        <p:txBody>
          <a:bodyPr/>
          <a:lstStyle>
            <a:lvl1pPr>
              <a:defRPr>
                <a:solidFill>
                  <a:schemeClr val="tx1"/>
                </a:solidFill>
                <a:effectLst/>
              </a:defRPr>
            </a:lvl1pPr>
          </a:lstStyle>
          <a:p>
            <a:fld id="{886426EA-0386-4881-8D6D-3F08C95C4A7F}" type="datetime1">
              <a:rPr lang="en-US" smtClean="0"/>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4731335"/>
            <a:ext cx="4055107" cy="1184585"/>
          </a:xfrm>
        </p:spPr>
        <p:txBody>
          <a:bodyPr anchor="t">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055108"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8313828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0645BE-AC35-911F-0084-2CC2C836EB4D}"/>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157987AA-E4E6-4FC1-BAD8-09A952212C58}" type="datetime1">
              <a:rPr lang="en-US" smtClean="0"/>
              <a:pPr/>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8648" y="3594099"/>
            <a:ext cx="10690154" cy="2619663"/>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8" y="1847088"/>
            <a:ext cx="7408336" cy="1133856"/>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03044790"/>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E2D40-0539-03CF-D61C-37822ABA17A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043CF65F-0E21-48DE-8D75-4BF66A547E8E}" type="datetime1">
              <a:rPr lang="en-US" smtClean="0"/>
              <a:pPr/>
              <a:t>1/28/26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647" y="3792262"/>
            <a:ext cx="8494767" cy="1279615"/>
          </a:xfrm>
        </p:spPr>
        <p:txBody>
          <a:bodyPr>
            <a:no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627318"/>
            <a:ext cx="8494767" cy="1842020"/>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772509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ontent photo 18">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46C58F9-5CE0-4282-46E0-3E3A700FDB38}"/>
              </a:ext>
            </a:extLst>
          </p:cNvPr>
          <p:cNvSpPr>
            <a:spLocks noGrp="1"/>
          </p:cNvSpPr>
          <p:nvPr>
            <p:ph type="pic" sz="quarter" idx="10"/>
          </p:nvPr>
        </p:nvSpPr>
        <p:spPr>
          <a:xfrm>
            <a:off x="1395412" y="653461"/>
            <a:ext cx="4597556" cy="5549900"/>
          </a:xfrm>
          <a:custGeom>
            <a:avLst/>
            <a:gdLst>
              <a:gd name="connsiteX0" fmla="*/ 2179508 w 4597556"/>
              <a:gd name="connsiteY0" fmla="*/ 0 h 5549900"/>
              <a:gd name="connsiteX1" fmla="*/ 4597556 w 4597556"/>
              <a:gd name="connsiteY1" fmla="*/ 0 h 5549900"/>
              <a:gd name="connsiteX2" fmla="*/ 4597556 w 4597556"/>
              <a:gd name="connsiteY2" fmla="*/ 2476634 h 5549900"/>
              <a:gd name="connsiteX3" fmla="*/ 4502141 w 4597556"/>
              <a:gd name="connsiteY3" fmla="*/ 2476634 h 5549900"/>
              <a:gd name="connsiteX4" fmla="*/ 4502141 w 4597556"/>
              <a:gd name="connsiteY4" fmla="*/ 4729244 h 5549900"/>
              <a:gd name="connsiteX5" fmla="*/ 4597556 w 4597556"/>
              <a:gd name="connsiteY5" fmla="*/ 4729244 h 5549900"/>
              <a:gd name="connsiteX6" fmla="*/ 4597556 w 4597556"/>
              <a:gd name="connsiteY6" fmla="*/ 5549900 h 5549900"/>
              <a:gd name="connsiteX7" fmla="*/ 0 w 4597556"/>
              <a:gd name="connsiteY7" fmla="*/ 5549900 h 5549900"/>
              <a:gd name="connsiteX8" fmla="*/ 0 w 4597556"/>
              <a:gd name="connsiteY8" fmla="*/ 1321566 h 5549900"/>
              <a:gd name="connsiteX9" fmla="*/ 2179508 w 4597556"/>
              <a:gd name="connsiteY9" fmla="*/ 1321566 h 554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7556" h="5549900">
                <a:moveTo>
                  <a:pt x="2179508" y="0"/>
                </a:moveTo>
                <a:lnTo>
                  <a:pt x="4597556" y="0"/>
                </a:lnTo>
                <a:lnTo>
                  <a:pt x="4597556" y="2476634"/>
                </a:lnTo>
                <a:lnTo>
                  <a:pt x="4502141" y="2476634"/>
                </a:lnTo>
                <a:lnTo>
                  <a:pt x="4502141" y="4729244"/>
                </a:lnTo>
                <a:lnTo>
                  <a:pt x="4597556" y="4729244"/>
                </a:lnTo>
                <a:lnTo>
                  <a:pt x="4597556" y="5549900"/>
                </a:lnTo>
                <a:lnTo>
                  <a:pt x="0" y="5549900"/>
                </a:lnTo>
                <a:lnTo>
                  <a:pt x="0" y="1321566"/>
                </a:lnTo>
                <a:lnTo>
                  <a:pt x="2179508" y="1321566"/>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3">
            <a:extLst>
              <a:ext uri="{FF2B5EF4-FFF2-40B4-BE49-F238E27FC236}">
                <a16:creationId xmlns:a16="http://schemas.microsoft.com/office/drawing/2014/main" id="{A79D49B1-D905-CE2E-C062-AB1BDD014E8B}"/>
              </a:ext>
            </a:extLst>
          </p:cNvPr>
          <p:cNvSpPr>
            <a:spLocks noGrp="1"/>
          </p:cNvSpPr>
          <p:nvPr>
            <p:ph type="dt" sz="half" idx="11"/>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1/28/26</a:t>
            </a:fld>
            <a:endParaRPr lang="en-US" dirty="0"/>
          </a:p>
        </p:txBody>
      </p:sp>
      <p:sp>
        <p:nvSpPr>
          <p:cNvPr id="7" name="Footer Placeholder 4">
            <a:extLst>
              <a:ext uri="{FF2B5EF4-FFF2-40B4-BE49-F238E27FC236}">
                <a16:creationId xmlns:a16="http://schemas.microsoft.com/office/drawing/2014/main" id="{B1FC8BC9-F44B-803F-5CD7-ADFC9673F03F}"/>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8" name="Slide Number Placeholder 5">
            <a:extLst>
              <a:ext uri="{FF2B5EF4-FFF2-40B4-BE49-F238E27FC236}">
                <a16:creationId xmlns:a16="http://schemas.microsoft.com/office/drawing/2014/main" id="{AAA75D29-C079-E864-B363-40064D1938B8}"/>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7" name="Rectangle 16">
            <a:extLst>
              <a:ext uri="{FF2B5EF4-FFF2-40B4-BE49-F238E27FC236}">
                <a16:creationId xmlns:a16="http://schemas.microsoft.com/office/drawing/2014/main" id="{CB5BB9C8-B774-7D15-8251-AC8ED5B99387}"/>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9" name="Rectangle 8">
            <a:extLst>
              <a:ext uri="{FF2B5EF4-FFF2-40B4-BE49-F238E27FC236}">
                <a16:creationId xmlns:a16="http://schemas.microsoft.com/office/drawing/2014/main" id="{2EBE262A-1515-660C-5ACF-699ADA35F603}"/>
              </a:ext>
              <a:ext uri="{C183D7F6-B498-43B3-948B-1728B52AA6E4}">
                <adec:decorative xmlns:adec="http://schemas.microsoft.com/office/drawing/2017/decorative" val="1"/>
              </a:ext>
            </a:extLst>
          </p:cNvPr>
          <p:cNvSpPr/>
          <p:nvPr userDrawn="1"/>
        </p:nvSpPr>
        <p:spPr>
          <a:xfrm>
            <a:off x="831720" y="640080"/>
            <a:ext cx="2743200" cy="13349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2" y="3127248"/>
            <a:ext cx="4533398" cy="3108960"/>
          </a:xfrm>
        </p:spPr>
        <p:txBody>
          <a:bodyPr lIns="91440" tIns="91440" rIns="0" bIns="0">
            <a:noAutofit/>
          </a:bodyPr>
          <a:lstStyle>
            <a:lvl1pPr marL="0" indent="0">
              <a:lnSpc>
                <a:spcPct val="10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4533398" cy="2157984"/>
          </a:xfrm>
        </p:spPr>
        <p:txBody>
          <a:bodyPr lIns="91440" tIns="91440" rIns="0" bIns="0" anchor="b">
            <a:noAutofit/>
          </a:bodyPr>
          <a:lstStyle>
            <a:lvl1pPr>
              <a:defRPr sz="3200" cap="all" baseline="0"/>
            </a:lvl1pPr>
          </a:lstStyle>
          <a:p>
            <a:r>
              <a:rPr lang="en-US" dirty="0"/>
              <a:t>CLICK TO EDIT MASTER TITLE STYLE</a:t>
            </a:r>
          </a:p>
        </p:txBody>
      </p:sp>
    </p:spTree>
    <p:extLst>
      <p:ext uri="{BB962C8B-B14F-4D97-AF65-F5344CB8AC3E}">
        <p14:creationId xmlns:p14="http://schemas.microsoft.com/office/powerpoint/2010/main" val="2737393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hoto 2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F02D30-CC17-F516-802A-A3AE633BF025}"/>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chor="ctr">
            <a:noAutofit/>
          </a:bodyPr>
          <a:lstStyle>
            <a:lvl1pPr algn="ctr">
              <a:defRPr/>
            </a:lvl1pPr>
          </a:lstStyle>
          <a:p>
            <a:endParaRPr lang="en-US" dirty="0"/>
          </a:p>
        </p:txBody>
      </p:sp>
      <p:sp>
        <p:nvSpPr>
          <p:cNvPr id="10" name="Oval 9">
            <a:extLst>
              <a:ext uri="{FF2B5EF4-FFF2-40B4-BE49-F238E27FC236}">
                <a16:creationId xmlns:a16="http://schemas.microsoft.com/office/drawing/2014/main" id="{0EDDC100-1ACB-74B7-3CAE-F0DD05CBE963}"/>
              </a:ext>
            </a:extLst>
          </p:cNvPr>
          <p:cNvSpPr/>
          <p:nvPr userDrawn="1"/>
        </p:nvSpPr>
        <p:spPr>
          <a:xfrm>
            <a:off x="4903412" y="3140474"/>
            <a:ext cx="1314946" cy="131494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DAEC7566-C08A-6609-9FDF-AAFB5486D677}"/>
              </a:ext>
            </a:extLst>
          </p:cNvPr>
          <p:cNvSpPr>
            <a:spLocks noGrp="1"/>
          </p:cNvSpPr>
          <p:nvPr>
            <p:ph type="dt" sz="half" idx="10"/>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1/28/26</a:t>
            </a:fld>
            <a:endParaRPr lang="en-US" dirty="0"/>
          </a:p>
        </p:txBody>
      </p:sp>
      <p:sp>
        <p:nvSpPr>
          <p:cNvPr id="5" name="Footer Placeholder 4">
            <a:extLst>
              <a:ext uri="{FF2B5EF4-FFF2-40B4-BE49-F238E27FC236}">
                <a16:creationId xmlns:a16="http://schemas.microsoft.com/office/drawing/2014/main" id="{6D5F4BAE-32D2-0950-CD30-3DC3084BBE5C}"/>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B8AA1005-37B1-E8E2-5040-5D847E1FC442}"/>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7" y="2355925"/>
            <a:ext cx="4545393" cy="3843707"/>
          </a:xfrm>
        </p:spPr>
        <p:txBody>
          <a:bodyPr lIns="91440" tIns="91440" rIns="0" bIns="0">
            <a:noAutofit/>
          </a:bodyPr>
          <a:lstStyle>
            <a:lvl1pPr marL="0" indent="0">
              <a:lnSpc>
                <a:spcPct val="10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4545395" cy="1403873"/>
          </a:xfrm>
        </p:spPr>
        <p:txBody>
          <a:bodyPr lIns="91440" tIns="0" rIns="0" bIns="0" anchor="b">
            <a:noAutofit/>
          </a:bodyPr>
          <a:lstStyle>
            <a:lvl1pPr>
              <a:defRPr sz="32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60760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ig number 4">
    <p:bg>
      <p:bgPr>
        <a:solidFill>
          <a:schemeClr val="bg1"/>
        </a:solidFill>
        <a:effectLst/>
      </p:bgPr>
    </p:bg>
    <p:spTree>
      <p:nvGrpSpPr>
        <p:cNvPr id="1" name=""/>
        <p:cNvGrpSpPr/>
        <p:nvPr/>
      </p:nvGrpSpPr>
      <p:grpSpPr>
        <a:xfrm>
          <a:off x="0" y="0"/>
          <a:ext cx="0" cy="0"/>
          <a:chOff x="0" y="0"/>
          <a:chExt cx="0" cy="0"/>
        </a:xfrm>
      </p:grpSpPr>
      <p:sp>
        <p:nvSpPr>
          <p:cNvPr id="8" name="Freeform 12">
            <a:extLst>
              <a:ext uri="{FF2B5EF4-FFF2-40B4-BE49-F238E27FC236}">
                <a16:creationId xmlns:a16="http://schemas.microsoft.com/office/drawing/2014/main" id="{FA618DAB-55E2-19CE-F259-9FB708A90B63}"/>
              </a:ext>
            </a:extLst>
          </p:cNvPr>
          <p:cNvSpPr/>
          <p:nvPr/>
        </p:nvSpPr>
        <p:spPr>
          <a:xfrm>
            <a:off x="1959756"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5" name="Picture Placeholder 4">
            <a:extLst>
              <a:ext uri="{FF2B5EF4-FFF2-40B4-BE49-F238E27FC236}">
                <a16:creationId xmlns:a16="http://schemas.microsoft.com/office/drawing/2014/main" id="{F70796A4-60C9-8766-B669-134765EE1CF7}"/>
              </a:ext>
            </a:extLst>
          </p:cNvPr>
          <p:cNvSpPr>
            <a:spLocks noGrp="1"/>
          </p:cNvSpPr>
          <p:nvPr>
            <p:ph type="pic" sz="quarter" idx="10"/>
          </p:nvPr>
        </p:nvSpPr>
        <p:spPr>
          <a:xfrm>
            <a:off x="1" y="1"/>
            <a:ext cx="12192000" cy="6857999"/>
          </a:xfrm>
          <a:custGeom>
            <a:avLst/>
            <a:gdLst>
              <a:gd name="connsiteX0" fmla="*/ 7783170 w 12192000"/>
              <a:gd name="connsiteY0" fmla="*/ 0 h 6857999"/>
              <a:gd name="connsiteX1" fmla="*/ 12192000 w 12192000"/>
              <a:gd name="connsiteY1" fmla="*/ 0 h 6857999"/>
              <a:gd name="connsiteX2" fmla="*/ 12192000 w 12192000"/>
              <a:gd name="connsiteY2" fmla="*/ 6857999 h 6857999"/>
              <a:gd name="connsiteX3" fmla="*/ 8852792 w 12192000"/>
              <a:gd name="connsiteY3" fmla="*/ 6857999 h 6857999"/>
              <a:gd name="connsiteX4" fmla="*/ 8985470 w 12192000"/>
              <a:gd name="connsiteY4" fmla="*/ 6735959 h 6857999"/>
              <a:gd name="connsiteX5" fmla="*/ 10232243 w 12192000"/>
              <a:gd name="connsiteY5" fmla="*/ 3776315 h 6857999"/>
              <a:gd name="connsiteX6" fmla="*/ 7889232 w 12192000"/>
              <a:gd name="connsiteY6" fmla="*/ 47950 h 6857999"/>
              <a:gd name="connsiteX7" fmla="*/ 0 w 12192000"/>
              <a:gd name="connsiteY7" fmla="*/ 0 h 6857999"/>
              <a:gd name="connsiteX8" fmla="*/ 4408830 w 12192000"/>
              <a:gd name="connsiteY8" fmla="*/ 0 h 6857999"/>
              <a:gd name="connsiteX9" fmla="*/ 4302768 w 12192000"/>
              <a:gd name="connsiteY9" fmla="*/ 47950 h 6857999"/>
              <a:gd name="connsiteX10" fmla="*/ 1959755 w 12192000"/>
              <a:gd name="connsiteY10" fmla="*/ 3776315 h 6857999"/>
              <a:gd name="connsiteX11" fmla="*/ 3206528 w 12192000"/>
              <a:gd name="connsiteY11" fmla="*/ 6735959 h 6857999"/>
              <a:gd name="connsiteX12" fmla="*/ 3339206 w 12192000"/>
              <a:gd name="connsiteY12" fmla="*/ 6857999 h 6857999"/>
              <a:gd name="connsiteX13" fmla="*/ 0 w 121920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7999">
                <a:moveTo>
                  <a:pt x="7783170" y="0"/>
                </a:moveTo>
                <a:lnTo>
                  <a:pt x="12192000" y="0"/>
                </a:lnTo>
                <a:lnTo>
                  <a:pt x="12192000" y="6857999"/>
                </a:lnTo>
                <a:lnTo>
                  <a:pt x="8852792" y="6857999"/>
                </a:lnTo>
                <a:lnTo>
                  <a:pt x="8985470" y="6735959"/>
                </a:lnTo>
                <a:cubicBezTo>
                  <a:pt x="9754697" y="5984857"/>
                  <a:pt x="10232243" y="4936354"/>
                  <a:pt x="10232243" y="3776315"/>
                </a:cubicBezTo>
                <a:cubicBezTo>
                  <a:pt x="10232243" y="2134414"/>
                  <a:pt x="9275569" y="715956"/>
                  <a:pt x="7889232" y="47950"/>
                </a:cubicBezTo>
                <a:close/>
                <a:moveTo>
                  <a:pt x="0" y="0"/>
                </a:moveTo>
                <a:lnTo>
                  <a:pt x="4408830" y="0"/>
                </a:lnTo>
                <a:lnTo>
                  <a:pt x="4302768" y="47950"/>
                </a:lnTo>
                <a:cubicBezTo>
                  <a:pt x="2916429" y="715956"/>
                  <a:pt x="1959755" y="2134414"/>
                  <a:pt x="1959755" y="3776315"/>
                </a:cubicBezTo>
                <a:cubicBezTo>
                  <a:pt x="1959755" y="4936354"/>
                  <a:pt x="2437301" y="5984857"/>
                  <a:pt x="3206528" y="6735959"/>
                </a:cubicBezTo>
                <a:lnTo>
                  <a:pt x="3339206" y="6857999"/>
                </a:lnTo>
                <a:lnTo>
                  <a:pt x="0" y="6857999"/>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Text Placeholder 2">
            <a:extLst>
              <a:ext uri="{FF2B5EF4-FFF2-40B4-BE49-F238E27FC236}">
                <a16:creationId xmlns:a16="http://schemas.microsoft.com/office/drawing/2014/main" id="{C3914349-C0B8-28DF-90F8-5E6D083FE893}"/>
              </a:ext>
            </a:extLst>
          </p:cNvPr>
          <p:cNvSpPr>
            <a:spLocks noGrp="1"/>
          </p:cNvSpPr>
          <p:nvPr>
            <p:ph type="body" idx="1"/>
          </p:nvPr>
        </p:nvSpPr>
        <p:spPr>
          <a:xfrm>
            <a:off x="3898642" y="5313785"/>
            <a:ext cx="4394716" cy="764778"/>
          </a:xfrm>
        </p:spPr>
        <p:txBody>
          <a:bodyPr lIns="0" tIns="0" rIns="0" bIns="0" anchor="t">
            <a:noAutofit/>
          </a:bodyPr>
          <a:lstStyle>
            <a:lvl1pPr marL="0" indent="0" algn="ctr">
              <a:lnSpc>
                <a:spcPct val="100000"/>
              </a:lnSpc>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5193AC60-CD84-E768-28B4-375CFF097099}"/>
              </a:ext>
            </a:extLst>
          </p:cNvPr>
          <p:cNvSpPr>
            <a:spLocks noGrp="1"/>
          </p:cNvSpPr>
          <p:nvPr>
            <p:ph type="title" hasCustomPrompt="1"/>
          </p:nvPr>
        </p:nvSpPr>
        <p:spPr>
          <a:xfrm>
            <a:off x="2611367" y="1161826"/>
            <a:ext cx="6969267" cy="3808207"/>
          </a:xfrm>
        </p:spPr>
        <p:txBody>
          <a:bodyPr lIns="0" tIns="0" rIns="0" bIns="0" anchor="b">
            <a:noAutofit/>
          </a:bodyPr>
          <a:lstStyle>
            <a:lvl1pPr algn="ctr">
              <a:defRPr sz="20000" b="1" i="0" baseline="0">
                <a:solidFill>
                  <a:schemeClr val="tx1"/>
                </a:solidFill>
                <a:latin typeface="+mj-lt"/>
                <a:cs typeface="Arial Black" panose="020B0604020202020204" pitchFamily="34" charset="0"/>
              </a:defRPr>
            </a:lvl1pPr>
          </a:lstStyle>
          <a:p>
            <a:r>
              <a:rPr lang="en-US" dirty="0"/>
              <a:t>##%</a:t>
            </a:r>
          </a:p>
        </p:txBody>
      </p:sp>
    </p:spTree>
    <p:extLst>
      <p:ext uri="{BB962C8B-B14F-4D97-AF65-F5344CB8AC3E}">
        <p14:creationId xmlns:p14="http://schemas.microsoft.com/office/powerpoint/2010/main" val="1188696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photo 19">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EFFF036-D459-D142-290E-9C1B19A24203}"/>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274474 w 4577463"/>
              <a:gd name="connsiteY7" fmla="*/ 586012 h 3698875"/>
              <a:gd name="connsiteX8" fmla="*/ 363537 w 4577463"/>
              <a:gd name="connsiteY8" fmla="*/ 520753 h 3698875"/>
              <a:gd name="connsiteX9" fmla="*/ 391698 w 4577463"/>
              <a:gd name="connsiteY9" fmla="*/ 572636 h 3698875"/>
              <a:gd name="connsiteX10" fmla="*/ 927495 w 4577463"/>
              <a:gd name="connsiteY10" fmla="*/ 857517 h 3698875"/>
              <a:gd name="connsiteX11" fmla="*/ 1573644 w 4577463"/>
              <a:gd name="connsiteY11" fmla="*/ 211368 h 3698875"/>
              <a:gd name="connsiteX12" fmla="*/ 1560517 w 4577463"/>
              <a:gd name="connsiteY12" fmla="*/ 81147 h 3698875"/>
              <a:gd name="connsiteX13" fmla="*/ 1545169 w 4577463"/>
              <a:gd name="connsiteY13" fmla="*/ 31706 h 3698875"/>
              <a:gd name="connsiteX14" fmla="*/ 1668191 w 4577463"/>
              <a:gd name="connsiteY14" fmla="*/ 13227 h 3698875"/>
              <a:gd name="connsiteX15" fmla="*/ 1934275 w 4577463"/>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147368" y="693734"/>
                  <a:pt x="209659" y="638373"/>
                  <a:pt x="274474" y="586012"/>
                </a:cubicBezTo>
                <a:lnTo>
                  <a:pt x="363537" y="520753"/>
                </a:lnTo>
                <a:lnTo>
                  <a:pt x="391698" y="572636"/>
                </a:lnTo>
                <a:cubicBezTo>
                  <a:pt x="507816" y="744513"/>
                  <a:pt x="704459" y="857517"/>
                  <a:pt x="927495" y="857517"/>
                </a:cubicBezTo>
                <a:cubicBezTo>
                  <a:pt x="1284353" y="857517"/>
                  <a:pt x="1573644" y="568226"/>
                  <a:pt x="1573644" y="211368"/>
                </a:cubicBezTo>
                <a:cubicBezTo>
                  <a:pt x="1573644" y="166761"/>
                  <a:pt x="1569124" y="123209"/>
                  <a:pt x="1560517" y="81147"/>
                </a:cubicBezTo>
                <a:lnTo>
                  <a:pt x="1545169" y="31706"/>
                </a:lnTo>
                <a:lnTo>
                  <a:pt x="1668191" y="13227"/>
                </a:lnTo>
                <a:cubicBezTo>
                  <a:pt x="1755699" y="4480"/>
                  <a:pt x="1844464" y="0"/>
                  <a:pt x="1934275" y="0"/>
                </a:cubicBez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lvl1pPr algn="ctr">
              <a:defRPr/>
            </a:lvl1pPr>
          </a:lstStyle>
          <a:p>
            <a:endParaRPr lang="en-US" dirty="0"/>
          </a:p>
        </p:txBody>
      </p:sp>
      <p:sp>
        <p:nvSpPr>
          <p:cNvPr id="2" name="Oval 1">
            <a:extLst>
              <a:ext uri="{FF2B5EF4-FFF2-40B4-BE49-F238E27FC236}">
                <a16:creationId xmlns:a16="http://schemas.microsoft.com/office/drawing/2014/main" id="{57F89ECF-F048-57F5-57EF-0CAB335C28F5}"/>
              </a:ext>
              <a:ext uri="{C183D7F6-B498-43B3-948B-1728B52AA6E4}">
                <adec:decorative xmlns:adec="http://schemas.microsoft.com/office/drawing/2017/decorative" val="1"/>
              </a:ext>
            </a:extLst>
          </p:cNvPr>
          <p:cNvSpPr/>
          <p:nvPr userDrawn="1"/>
        </p:nvSpPr>
        <p:spPr>
          <a:xfrm>
            <a:off x="281346" y="2724345"/>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1/28/26</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5434828" y="640077"/>
            <a:ext cx="5783472" cy="5573685"/>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548648" y="640078"/>
            <a:ext cx="4317028" cy="2084268"/>
          </a:xfrm>
        </p:spPr>
        <p:txBody>
          <a:bodyPr lIns="91440" tIns="91440" rIns="0" bIns="0">
            <a:noAutofit/>
          </a:bodyPr>
          <a:lstStyle>
            <a:lvl1pPr>
              <a:defRPr sz="3200" baseline="0"/>
            </a:lvl1pPr>
          </a:lstStyle>
          <a:p>
            <a:r>
              <a:rPr lang="en-US" dirty="0"/>
              <a:t>CLICK TO EDIT MASTER TITLE STYLE</a:t>
            </a:r>
          </a:p>
        </p:txBody>
      </p:sp>
    </p:spTree>
    <p:extLst>
      <p:ext uri="{BB962C8B-B14F-4D97-AF65-F5344CB8AC3E}">
        <p14:creationId xmlns:p14="http://schemas.microsoft.com/office/powerpoint/2010/main" val="27364219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photo 20">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041D3CD-4172-159B-50BA-195FCCAE119E}"/>
              </a:ext>
            </a:extLst>
          </p:cNvPr>
          <p:cNvSpPr>
            <a:spLocks noGrp="1"/>
          </p:cNvSpPr>
          <p:nvPr>
            <p:ph type="pic" sz="quarter" idx="17"/>
          </p:nvPr>
        </p:nvSpPr>
        <p:spPr>
          <a:xfrm>
            <a:off x="1" y="0"/>
            <a:ext cx="4089921" cy="4639206"/>
          </a:xfrm>
          <a:custGeom>
            <a:avLst/>
            <a:gdLst>
              <a:gd name="connsiteX0" fmla="*/ 0 w 4089921"/>
              <a:gd name="connsiteY0" fmla="*/ 0 h 4639206"/>
              <a:gd name="connsiteX1" fmla="*/ 3216644 w 4089921"/>
              <a:gd name="connsiteY1" fmla="*/ 0 h 4639206"/>
              <a:gd name="connsiteX2" fmla="*/ 3308243 w 4089921"/>
              <a:gd name="connsiteY2" fmla="*/ 83250 h 4639206"/>
              <a:gd name="connsiteX3" fmla="*/ 4089921 w 4089921"/>
              <a:gd name="connsiteY3" fmla="*/ 1970389 h 4639206"/>
              <a:gd name="connsiteX4" fmla="*/ 3308243 w 4089921"/>
              <a:gd name="connsiteY4" fmla="*/ 3857528 h 4639206"/>
              <a:gd name="connsiteX5" fmla="*/ 3279358 w 4089921"/>
              <a:gd name="connsiteY5" fmla="*/ 3883780 h 4639206"/>
              <a:gd name="connsiteX6" fmla="*/ 3254520 w 4089921"/>
              <a:gd name="connsiteY6" fmla="*/ 3853677 h 4639206"/>
              <a:gd name="connsiteX7" fmla="*/ 2797624 w 4089921"/>
              <a:gd name="connsiteY7" fmla="*/ 3664424 h 4639206"/>
              <a:gd name="connsiteX8" fmla="*/ 2151475 w 4089921"/>
              <a:gd name="connsiteY8" fmla="*/ 4310573 h 4639206"/>
              <a:gd name="connsiteX9" fmla="*/ 2164603 w 4089921"/>
              <a:gd name="connsiteY9" fmla="*/ 4440795 h 4639206"/>
              <a:gd name="connsiteX10" fmla="*/ 2190853 w 4089921"/>
              <a:gd name="connsiteY10" fmla="*/ 4525361 h 4639206"/>
              <a:gd name="connsiteX11" fmla="*/ 1958964 w 4089921"/>
              <a:gd name="connsiteY11" fmla="*/ 4584985 h 4639206"/>
              <a:gd name="connsiteX12" fmla="*/ 1421104 w 4089921"/>
              <a:gd name="connsiteY12" fmla="*/ 4639206 h 4639206"/>
              <a:gd name="connsiteX13" fmla="*/ 148987 w 4089921"/>
              <a:gd name="connsiteY13" fmla="*/ 4317094 h 4639206"/>
              <a:gd name="connsiteX14" fmla="*/ 0 w 4089921"/>
              <a:gd name="connsiteY14" fmla="*/ 4226582 h 463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9921" h="4639206">
                <a:moveTo>
                  <a:pt x="0" y="0"/>
                </a:moveTo>
                <a:lnTo>
                  <a:pt x="3216644" y="0"/>
                </a:lnTo>
                <a:lnTo>
                  <a:pt x="3308243" y="83250"/>
                </a:lnTo>
                <a:cubicBezTo>
                  <a:pt x="3791204" y="566211"/>
                  <a:pt x="4089921" y="1233416"/>
                  <a:pt x="4089921" y="1970389"/>
                </a:cubicBezTo>
                <a:cubicBezTo>
                  <a:pt x="4089921" y="2707363"/>
                  <a:pt x="3791204" y="3374567"/>
                  <a:pt x="3308243" y="3857528"/>
                </a:cubicBezTo>
                <a:lnTo>
                  <a:pt x="3279358" y="3883780"/>
                </a:lnTo>
                <a:lnTo>
                  <a:pt x="3254520" y="3853677"/>
                </a:lnTo>
                <a:cubicBezTo>
                  <a:pt x="3137590" y="3736747"/>
                  <a:pt x="2976053" y="3664424"/>
                  <a:pt x="2797624" y="3664424"/>
                </a:cubicBezTo>
                <a:cubicBezTo>
                  <a:pt x="2440766" y="3664424"/>
                  <a:pt x="2151475" y="3953715"/>
                  <a:pt x="2151475" y="4310573"/>
                </a:cubicBezTo>
                <a:cubicBezTo>
                  <a:pt x="2151475" y="4355180"/>
                  <a:pt x="2155995" y="4398732"/>
                  <a:pt x="2164603" y="4440795"/>
                </a:cubicBezTo>
                <a:lnTo>
                  <a:pt x="2190853" y="4525361"/>
                </a:lnTo>
                <a:lnTo>
                  <a:pt x="1958964" y="4584985"/>
                </a:lnTo>
                <a:cubicBezTo>
                  <a:pt x="1785230" y="4620536"/>
                  <a:pt x="1605347" y="4639206"/>
                  <a:pt x="1421104" y="4639206"/>
                </a:cubicBezTo>
                <a:cubicBezTo>
                  <a:pt x="960496" y="4639206"/>
                  <a:pt x="527141" y="4522520"/>
                  <a:pt x="148987" y="4317094"/>
                </a:cubicBezTo>
                <a:lnTo>
                  <a:pt x="0" y="422658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2" name="Oval 1">
            <a:extLst>
              <a:ext uri="{FF2B5EF4-FFF2-40B4-BE49-F238E27FC236}">
                <a16:creationId xmlns:a16="http://schemas.microsoft.com/office/drawing/2014/main" id="{CCA47180-C126-D9FC-1291-43F1766DE885}"/>
              </a:ext>
              <a:ext uri="{C183D7F6-B498-43B3-948B-1728B52AA6E4}">
                <adec:decorative xmlns:adec="http://schemas.microsoft.com/office/drawing/2017/decorative" val="1"/>
              </a:ext>
            </a:extLst>
          </p:cNvPr>
          <p:cNvSpPr/>
          <p:nvPr userDrawn="1"/>
        </p:nvSpPr>
        <p:spPr>
          <a:xfrm>
            <a:off x="2151476" y="3664424"/>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1/28/26</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4679577" y="5142155"/>
            <a:ext cx="6538723" cy="1071607"/>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4679577" y="640078"/>
            <a:ext cx="6538722" cy="4179348"/>
          </a:xfrm>
        </p:spPr>
        <p:txBody>
          <a:bodyPr lIns="91440" tIns="0" rIns="0" bIns="0" anchor="b">
            <a:noAutofit/>
          </a:bodyPr>
          <a:lstStyle>
            <a:lvl1pPr>
              <a:defRPr sz="20000" baseline="0"/>
            </a:lvl1pPr>
          </a:lstStyle>
          <a:p>
            <a:r>
              <a:rPr lang="en-US" dirty="0"/>
              <a:t>##%</a:t>
            </a:r>
          </a:p>
        </p:txBody>
      </p:sp>
    </p:spTree>
    <p:extLst>
      <p:ext uri="{BB962C8B-B14F-4D97-AF65-F5344CB8AC3E}">
        <p14:creationId xmlns:p14="http://schemas.microsoft.com/office/powerpoint/2010/main" val="625080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188802" y="0"/>
            <a:ext cx="6619138"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2" name="Date Placeholder 6">
            <a:extLst>
              <a:ext uri="{FF2B5EF4-FFF2-40B4-BE49-F238E27FC236}">
                <a16:creationId xmlns:a16="http://schemas.microsoft.com/office/drawing/2014/main" id="{1E3A5278-B5E1-FBBE-AF4B-151288A16699}"/>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t>1/28/26</a:t>
            </a:fld>
            <a:endParaRPr lang="en-US" dirty="0"/>
          </a:p>
        </p:txBody>
      </p:sp>
      <p:sp>
        <p:nvSpPr>
          <p:cNvPr id="13" name="Footer Placeholder 7">
            <a:extLst>
              <a:ext uri="{FF2B5EF4-FFF2-40B4-BE49-F238E27FC236}">
                <a16:creationId xmlns:a16="http://schemas.microsoft.com/office/drawing/2014/main" id="{78D40854-7295-C18A-ECA9-35F0B7731B26}"/>
              </a:ext>
            </a:extLst>
          </p:cNvPr>
          <p:cNvSpPr>
            <a:spLocks noGrp="1"/>
          </p:cNvSpPr>
          <p:nvPr>
            <p:ph type="ftr" sz="quarter" idx="15"/>
          </p:nvPr>
        </p:nvSpPr>
        <p:spPr>
          <a:xfrm rot="16200000">
            <a:off x="9332362" y="3316833"/>
            <a:ext cx="5335225" cy="384055"/>
          </a:xfrm>
        </p:spPr>
        <p:txBody>
          <a:bodyPr/>
          <a:lstStyle/>
          <a:p>
            <a:r>
              <a:rPr lang="en-US"/>
              <a:t>Sample Footer Text</a:t>
            </a:r>
            <a:endParaRPr lang="en-US" dirty="0"/>
          </a:p>
        </p:txBody>
      </p:sp>
      <p:sp>
        <p:nvSpPr>
          <p:cNvPr id="14" name="Slide Number Placeholder 8">
            <a:extLst>
              <a:ext uri="{FF2B5EF4-FFF2-40B4-BE49-F238E27FC236}">
                <a16:creationId xmlns:a16="http://schemas.microsoft.com/office/drawing/2014/main" id="{EA127F09-58C9-5029-F86D-539EE848D4E6}"/>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8" y="4795730"/>
            <a:ext cx="4056192" cy="1380744"/>
          </a:xfrm>
        </p:spPr>
        <p:txBody>
          <a:bodyPr anchor="b">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8" y="640079"/>
            <a:ext cx="4056192" cy="3737921"/>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1719151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Photo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A26D96A-42E4-8591-AB40-44F5803CFF68}"/>
              </a:ext>
            </a:extLst>
          </p:cNvPr>
          <p:cNvSpPr>
            <a:spLocks noGrp="1"/>
          </p:cNvSpPr>
          <p:nvPr>
            <p:ph type="pic" idx="10"/>
          </p:nvPr>
        </p:nvSpPr>
        <p:spPr>
          <a:xfrm>
            <a:off x="6096000" y="0"/>
            <a:ext cx="609600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8648" y="5557298"/>
            <a:ext cx="5091864" cy="883258"/>
          </a:xfrm>
        </p:spPr>
        <p:txBody>
          <a:bodyPr lIns="91440" tIns="91440" rIns="0" bIns="0" anchor="t">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548648" y="417444"/>
            <a:ext cx="5091864" cy="4890965"/>
          </a:xfrm>
        </p:spPr>
        <p:txBody>
          <a:bodyPr lIns="91440" tIns="91440" rIns="0" bIns="0" anchor="b">
            <a:noAutofit/>
          </a:bodyPr>
          <a:lstStyle>
            <a:lvl1pPr algn="l">
              <a:defRPr sz="3600" cap="all" baseline="0"/>
            </a:lvl1pPr>
          </a:lstStyle>
          <a:p>
            <a:r>
              <a:rPr lang="en-US" dirty="0"/>
              <a:t>CLICK TO EDIT MASTER TITLE STYLE</a:t>
            </a:r>
          </a:p>
        </p:txBody>
      </p:sp>
    </p:spTree>
    <p:extLst>
      <p:ext uri="{BB962C8B-B14F-4D97-AF65-F5344CB8AC3E}">
        <p14:creationId xmlns:p14="http://schemas.microsoft.com/office/powerpoint/2010/main" val="350237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alpha val="99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7DE541-D546-A518-2627-DF4D33C643AA}"/>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EE2A7A0-B9EE-41A8-8016-28E5803F20B2}" type="datetime1">
              <a:rPr lang="en-US" smtClean="0"/>
              <a:pPr/>
              <a:t>1/28/26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640077"/>
            <a:ext cx="7763256" cy="594637"/>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1630067"/>
            <a:ext cx="7772400" cy="4572000"/>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4096835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1/28/26</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0080" y="2662000"/>
            <a:ext cx="8467558" cy="3554565"/>
          </a:xfrm>
        </p:spPr>
        <p:txBody>
          <a:bodyPr>
            <a:normAutofit/>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40080" y="664108"/>
            <a:ext cx="8467558" cy="1554480"/>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994203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3">
            <a:extLst>
              <a:ext uri="{FF2B5EF4-FFF2-40B4-BE49-F238E27FC236}">
                <a16:creationId xmlns:a16="http://schemas.microsoft.com/office/drawing/2014/main" id="{CDCDB3F9-C083-E428-E97B-C0CC63BC020A}"/>
              </a:ext>
            </a:extLst>
          </p:cNvPr>
          <p:cNvSpPr>
            <a:spLocks noGrp="1"/>
          </p:cNvSpPr>
          <p:nvPr>
            <p:ph type="dt" sz="half" idx="2"/>
          </p:nvPr>
        </p:nvSpPr>
        <p:spPr>
          <a:xfrm rot="16200000">
            <a:off x="11577948" y="230006"/>
            <a:ext cx="844062" cy="384047"/>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91CE83-67BA-4B15-B48A-7DC5C0636664}" type="datetime1">
              <a:rPr lang="en-US" smtClean="0"/>
              <a:pPr/>
              <a:t>1/28/26</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9313725" y="3338288"/>
            <a:ext cx="5372505" cy="384047"/>
          </a:xfrm>
          <a:prstGeom prst="rect">
            <a:avLst/>
          </a:prstGeom>
          <a:noFill/>
        </p:spPr>
        <p:txBody>
          <a:bodyPr vert="horz" lIns="210312" tIns="45720" rIns="91440" bIns="45720" rtlCol="0" anchor="ctr"/>
          <a:lstStyle>
            <a:lvl1pPr algn="l">
              <a:defRPr sz="1200" b="1" cap="all" spc="300" baseline="0">
                <a:solidFill>
                  <a:schemeClr val="tx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679259" y="6345258"/>
            <a:ext cx="641433" cy="384048"/>
          </a:xfrm>
          <a:prstGeom prst="rect">
            <a:avLst/>
          </a:prstGeom>
        </p:spPr>
        <p:txBody>
          <a:bodyPr vert="horz" lIns="91440" tIns="45720" rIns="91440" bIns="45720" rtlCol="0" anchor="ctr"/>
          <a:lstStyle>
            <a:lvl1pPr algn="ctr">
              <a:defRPr sz="1400">
                <a:solidFill>
                  <a:schemeClr val="tx1"/>
                </a:solidFill>
              </a:defRPr>
            </a:lvl1pPr>
          </a:lstStyle>
          <a:p>
            <a:fld id="{09A01C0A-2BB6-49E7-91A3-DCB9F9F59583}" type="slidenum">
              <a:rPr lang="en-US" smtClean="0"/>
              <a:pPr/>
              <a:t>‹#›</a:t>
            </a:fld>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25490" y="2220977"/>
            <a:ext cx="10953964" cy="3955986"/>
          </a:xfrm>
          <a:prstGeom prst="rect">
            <a:avLst/>
          </a:prstGeom>
        </p:spPr>
        <p:txBody>
          <a:bodyPr vert="horz" lIns="9144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27058" y="640080"/>
            <a:ext cx="10953964" cy="1095059"/>
          </a:xfrm>
          <a:prstGeom prst="rect">
            <a:avLst/>
          </a:prstGeom>
        </p:spPr>
        <p:txBody>
          <a:bodyPr vert="horz" lIns="91440" tIns="9144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327773162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81"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2" r:id="rId52"/>
    <p:sldLayoutId id="2147483783" r:id="rId53"/>
    <p:sldLayoutId id="2147483784" r:id="rId54"/>
    <p:sldLayoutId id="2147483785" r:id="rId55"/>
    <p:sldLayoutId id="2147483786" r:id="rId56"/>
  </p:sldLayoutIdLst>
  <p:hf hdr="0" ftr="0"/>
  <p:txStyles>
    <p:title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6" orient="horz" pos="2160" userDrawn="1">
          <p15:clr>
            <a:srgbClr val="A4A3A4"/>
          </p15:clr>
        </p15:guide>
        <p15:guide id="27" orient="horz" pos="1152" userDrawn="1">
          <p15:clr>
            <a:srgbClr val="547EBF"/>
          </p15:clr>
        </p15:guide>
        <p15:guide id="28" pos="7440" userDrawn="1">
          <p15:clr>
            <a:srgbClr val="547EBF"/>
          </p15:clr>
        </p15:guide>
        <p15:guide id="29" orient="horz" pos="4080" userDrawn="1">
          <p15:clr>
            <a:srgbClr val="547EBF"/>
          </p15:clr>
        </p15:guide>
        <p15:guide id="30" userDrawn="1">
          <p15:clr>
            <a:srgbClr val="547EBF"/>
          </p15:clr>
        </p15:guide>
        <p15:guide id="31" pos="7680" userDrawn="1">
          <p15:clr>
            <a:srgbClr val="547EBF"/>
          </p15:clr>
        </p15:guide>
        <p15:guide id="32" pos="528" userDrawn="1">
          <p15:clr>
            <a:srgbClr val="547EBF"/>
          </p15:clr>
        </p15:guide>
        <p15:guide id="33" pos="6912" userDrawn="1">
          <p15:clr>
            <a:srgbClr val="547EBF"/>
          </p15:clr>
        </p15:guide>
        <p15:guide id="34" orient="horz" pos="240" userDrawn="1">
          <p15:clr>
            <a:srgbClr val="547EBF"/>
          </p15:clr>
        </p15:guide>
        <p15:guide id="3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177100" y="179827"/>
            <a:ext cx="5619254" cy="2766687"/>
          </a:xfrm>
        </p:spPr>
        <p:txBody>
          <a:bodyPr anchor="b"/>
          <a:lstStyle/>
          <a:p>
            <a:r>
              <a:rPr lang="en-US" dirty="0" err="1">
                <a:latin typeface="MS Reference Sans Serif" panose="020B0604030504040204" pitchFamily="34" charset="0"/>
              </a:rPr>
              <a:t>Bluebikes</a:t>
            </a:r>
            <a:r>
              <a:rPr lang="en-US" dirty="0">
                <a:latin typeface="MS Reference Sans Serif" panose="020B0604030504040204" pitchFamily="34" charset="0"/>
              </a:rPr>
              <a:t> Urban Mobility Analysis</a:t>
            </a:r>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177100" y="3223647"/>
            <a:ext cx="5619254" cy="3325397"/>
          </a:xfrm>
        </p:spPr>
        <p:txBody>
          <a:bodyPr/>
          <a:lstStyle/>
          <a:p>
            <a:endParaRPr lang="en-US" sz="1200" dirty="0">
              <a:latin typeface="Arial" panose="020B0604020202020204" pitchFamily="34" charset="0"/>
              <a:cs typeface="Arial" panose="020B0604020202020204" pitchFamily="34" charset="0"/>
            </a:endParaRPr>
          </a:p>
        </p:txBody>
      </p:sp>
      <p:pic>
        <p:nvPicPr>
          <p:cNvPr id="9" name="Picture 8" descr="A row of bicycles parked on a sidewalk&#10;&#10;AI-generated content may be incorrect.">
            <a:extLst>
              <a:ext uri="{FF2B5EF4-FFF2-40B4-BE49-F238E27FC236}">
                <a16:creationId xmlns:a16="http://schemas.microsoft.com/office/drawing/2014/main" id="{2981BBAF-B4D5-FE4D-9D27-D060B3271854}"/>
              </a:ext>
            </a:extLst>
          </p:cNvPr>
          <p:cNvPicPr>
            <a:picLocks noChangeAspect="1"/>
          </p:cNvPicPr>
          <p:nvPr/>
        </p:nvPicPr>
        <p:blipFill>
          <a:blip r:embed="rId3"/>
          <a:stretch>
            <a:fillRect/>
          </a:stretch>
        </p:blipFill>
        <p:spPr>
          <a:xfrm>
            <a:off x="6167902" y="-2"/>
            <a:ext cx="6026682" cy="6858001"/>
          </a:xfrm>
          <a:prstGeom prst="rect">
            <a:avLst/>
          </a:prstGeom>
        </p:spPr>
      </p:pic>
      <p:sp>
        <p:nvSpPr>
          <p:cNvPr id="5" name="Freeform 4">
            <a:extLst>
              <a:ext uri="{FF2B5EF4-FFF2-40B4-BE49-F238E27FC236}">
                <a16:creationId xmlns:a16="http://schemas.microsoft.com/office/drawing/2014/main" id="{FF45C2C0-54FA-3BF9-54A1-71B2FE171281}"/>
              </a:ext>
              <a:ext uri="{C183D7F6-B498-43B3-948B-1728B52AA6E4}">
                <adec:decorative xmlns:adec="http://schemas.microsoft.com/office/drawing/2017/decorative" val="1"/>
              </a:ext>
            </a:extLst>
          </p:cNvPr>
          <p:cNvSpPr/>
          <p:nvPr/>
        </p:nvSpPr>
        <p:spPr>
          <a:xfrm rot="10800000">
            <a:off x="5796354" y="0"/>
            <a:ext cx="3179653" cy="1801715"/>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386748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D57D08-549A-D9DA-E8A4-3CD0F7FCCDBF}"/>
              </a:ext>
            </a:extLst>
          </p:cNvPr>
          <p:cNvSpPr>
            <a:spLocks noGrp="1"/>
          </p:cNvSpPr>
          <p:nvPr>
            <p:ph type="sldNum" sz="quarter" idx="12"/>
          </p:nvPr>
        </p:nvSpPr>
        <p:spPr/>
        <p:txBody>
          <a:bodyPr/>
          <a:lstStyle/>
          <a:p>
            <a:fld id="{CC057153-B650-4DEB-B370-79DDCFDCE934}" type="slidenum">
              <a:rPr lang="en-US" smtClean="0"/>
              <a:t>2</a:t>
            </a:fld>
            <a:endParaRPr lang="en-US" dirty="0"/>
          </a:p>
        </p:txBody>
      </p:sp>
      <p:sp>
        <p:nvSpPr>
          <p:cNvPr id="4" name="Content Placeholder 3">
            <a:extLst>
              <a:ext uri="{FF2B5EF4-FFF2-40B4-BE49-F238E27FC236}">
                <a16:creationId xmlns:a16="http://schemas.microsoft.com/office/drawing/2014/main" id="{2D36788B-69C1-8D7F-07B9-CAFBC73C2A0E}"/>
              </a:ext>
            </a:extLst>
          </p:cNvPr>
          <p:cNvSpPr>
            <a:spLocks noGrp="1"/>
          </p:cNvSpPr>
          <p:nvPr>
            <p:ph idx="1"/>
          </p:nvPr>
        </p:nvSpPr>
        <p:spPr/>
        <p:txBody>
          <a:bodyPr/>
          <a:lstStyle/>
          <a:p>
            <a:r>
              <a:rPr lang="en-US" b="1" i="1" dirty="0"/>
              <a:t>“By optimizing </a:t>
            </a:r>
            <a:r>
              <a:rPr lang="en-US" b="1" i="1" dirty="0" err="1"/>
              <a:t>Bluebikes</a:t>
            </a:r>
            <a:r>
              <a:rPr lang="en-US" b="1" i="1" dirty="0"/>
              <a:t> demand, Boston can cut urban congestion by 15% while boosting sustainable transportation adoption”</a:t>
            </a:r>
          </a:p>
          <a:p>
            <a:r>
              <a:rPr lang="en-US" sz="1600" dirty="0"/>
              <a:t>Boston’s growing congestion challenges highlight the need for smarter, more sustainable commuting options. With nearly 100,000 </a:t>
            </a:r>
            <a:r>
              <a:rPr lang="en-US" sz="1600" dirty="0" err="1"/>
              <a:t>Bluebikes</a:t>
            </a:r>
            <a:r>
              <a:rPr lang="en-US" sz="1600" dirty="0"/>
              <a:t> trips recorded in 2023–2024, we saw an opportunity to use real rider behavior to uncover how and when people use the system, what drives sustainable adoption, and which stations and routes shape the network’s performance. The insights from this analysis will guide us through peak demand patterns, sustainability behaviors, and strategic station planning—setting the stage for actionable recommendations to improve Boston’s urban mobility.</a:t>
            </a:r>
          </a:p>
          <a:p>
            <a:endParaRPr lang="en-US" sz="1600" b="1" i="1" dirty="0"/>
          </a:p>
          <a:p>
            <a:r>
              <a:rPr lang="en-US" sz="1600" b="1" dirty="0"/>
              <a:t>Dataset Snapshot:</a:t>
            </a:r>
            <a:endParaRPr lang="en-US" sz="1600" dirty="0"/>
          </a:p>
          <a:p>
            <a:r>
              <a:rPr lang="en-US" sz="1600" b="1" dirty="0"/>
              <a:t>Dataset Snapshot:</a:t>
            </a:r>
            <a:br>
              <a:rPr lang="en-US" sz="1600" dirty="0"/>
            </a:br>
            <a:r>
              <a:rPr lang="en-US" sz="1600" dirty="0"/>
              <a:t>📊 </a:t>
            </a:r>
            <a:r>
              <a:rPr lang="en-US" sz="1600" b="1" dirty="0"/>
              <a:t>Records:</a:t>
            </a:r>
            <a:r>
              <a:rPr lang="en-US" sz="1600" dirty="0"/>
              <a:t> 98,382 individual </a:t>
            </a:r>
            <a:r>
              <a:rPr lang="en-US" sz="1600" dirty="0" err="1"/>
              <a:t>Bluebikes</a:t>
            </a:r>
            <a:r>
              <a:rPr lang="en-US" sz="1600" dirty="0"/>
              <a:t> trips analyzed</a:t>
            </a:r>
            <a:br>
              <a:rPr lang="en-US" sz="1600" dirty="0"/>
            </a:br>
            <a:r>
              <a:rPr lang="en-US" sz="1600" dirty="0"/>
              <a:t>📍 </a:t>
            </a:r>
            <a:r>
              <a:rPr lang="en-US" sz="1600" b="1" dirty="0"/>
              <a:t>Coverage:</a:t>
            </a:r>
            <a:r>
              <a:rPr lang="en-US" sz="1600" dirty="0"/>
              <a:t> Greater Boston area, 2023–2024 period</a:t>
            </a:r>
            <a:br>
              <a:rPr lang="en-US" sz="1600" dirty="0"/>
            </a:br>
            <a:r>
              <a:rPr lang="en-US" sz="1600" dirty="0"/>
              <a:t>⏱️ </a:t>
            </a:r>
            <a:r>
              <a:rPr lang="en-US" sz="1600" b="1" dirty="0"/>
              <a:t>Features:</a:t>
            </a:r>
            <a:r>
              <a:rPr lang="en-US" sz="1600" dirty="0"/>
              <a:t> Trip start and end times, duration, and locations</a:t>
            </a:r>
            <a:br>
              <a:rPr lang="en-US" sz="1600" dirty="0"/>
            </a:br>
            <a:r>
              <a:rPr lang="en-US" sz="1600" dirty="0"/>
              <a:t>👥 </a:t>
            </a:r>
            <a:r>
              <a:rPr lang="en-US" sz="1600" b="1" dirty="0"/>
              <a:t>User Types:</a:t>
            </a:r>
            <a:r>
              <a:rPr lang="en-US" sz="1600" dirty="0"/>
              <a:t> Members vs. casual riders</a:t>
            </a:r>
            <a:br>
              <a:rPr lang="en-US" sz="1600" dirty="0"/>
            </a:br>
            <a:r>
              <a:rPr lang="en-US" sz="1600" dirty="0"/>
              <a:t>🌍 </a:t>
            </a:r>
            <a:r>
              <a:rPr lang="en-US" sz="1600" b="1" dirty="0"/>
              <a:t>Source:</a:t>
            </a:r>
            <a:r>
              <a:rPr lang="en-US" sz="1600" dirty="0"/>
              <a:t> </a:t>
            </a:r>
            <a:r>
              <a:rPr lang="en-US" sz="1600" i="1" dirty="0" err="1"/>
              <a:t>Bluebikes</a:t>
            </a:r>
            <a:r>
              <a:rPr lang="en-US" sz="1600" i="1" dirty="0"/>
              <a:t> Open Data Portal</a:t>
            </a:r>
          </a:p>
          <a:p>
            <a:endParaRPr lang="en-US" sz="1600" b="1" i="1" dirty="0"/>
          </a:p>
          <a:p>
            <a:r>
              <a:rPr lang="en-US" sz="1600" b="1" i="1" dirty="0"/>
              <a:t>“</a:t>
            </a:r>
            <a:r>
              <a:rPr lang="en-US" sz="1600" i="1" dirty="0"/>
              <a:t>“Next, we’ll see how this data reveals Boston’s peak demand patterns and commuting behavior.”</a:t>
            </a:r>
            <a:endParaRPr lang="en-US" sz="1600" dirty="0"/>
          </a:p>
          <a:p>
            <a:endParaRPr lang="en-US" sz="1600" b="1" i="1" dirty="0"/>
          </a:p>
        </p:txBody>
      </p:sp>
      <p:sp>
        <p:nvSpPr>
          <p:cNvPr id="5" name="Title 4">
            <a:extLst>
              <a:ext uri="{FF2B5EF4-FFF2-40B4-BE49-F238E27FC236}">
                <a16:creationId xmlns:a16="http://schemas.microsoft.com/office/drawing/2014/main" id="{5600EA09-8E07-435B-FFFF-9746BC75CED4}"/>
              </a:ext>
            </a:extLst>
          </p:cNvPr>
          <p:cNvSpPr>
            <a:spLocks noGrp="1"/>
          </p:cNvSpPr>
          <p:nvPr>
            <p:ph type="title"/>
          </p:nvPr>
        </p:nvSpPr>
        <p:spPr/>
        <p:txBody>
          <a:bodyPr>
            <a:normAutofit fontScale="90000"/>
          </a:bodyPr>
          <a:lstStyle/>
          <a:p>
            <a:r>
              <a:rPr lang="en-US" dirty="0"/>
              <a:t>Big Idea &amp; Data Overview</a:t>
            </a:r>
          </a:p>
        </p:txBody>
      </p:sp>
      <p:pic>
        <p:nvPicPr>
          <p:cNvPr id="7" name="Picture 6" descr="A map of a city&#10;&#10;AI-generated content may be incorrect.">
            <a:extLst>
              <a:ext uri="{FF2B5EF4-FFF2-40B4-BE49-F238E27FC236}">
                <a16:creationId xmlns:a16="http://schemas.microsoft.com/office/drawing/2014/main" id="{B784DF19-EF28-283B-5676-4B8439A02CA3}"/>
              </a:ext>
            </a:extLst>
          </p:cNvPr>
          <p:cNvPicPr>
            <a:picLocks noChangeAspect="1"/>
          </p:cNvPicPr>
          <p:nvPr/>
        </p:nvPicPr>
        <p:blipFill>
          <a:blip r:embed="rId2"/>
          <a:stretch>
            <a:fillRect/>
          </a:stretch>
        </p:blipFill>
        <p:spPr>
          <a:xfrm>
            <a:off x="7761501" y="3111799"/>
            <a:ext cx="3682785" cy="2542875"/>
          </a:xfrm>
          <a:prstGeom prst="rect">
            <a:avLst/>
          </a:prstGeom>
        </p:spPr>
      </p:pic>
    </p:spTree>
    <p:extLst>
      <p:ext uri="{BB962C8B-B14F-4D97-AF65-F5344CB8AC3E}">
        <p14:creationId xmlns:p14="http://schemas.microsoft.com/office/powerpoint/2010/main" val="97448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3E8E2C-CF1A-7AFD-32A3-0D6622F8EA4D}"/>
              </a:ext>
            </a:extLst>
          </p:cNvPr>
          <p:cNvSpPr>
            <a:spLocks noGrp="1"/>
          </p:cNvSpPr>
          <p:nvPr>
            <p:ph type="sldNum" sz="quarter" idx="12"/>
          </p:nvPr>
        </p:nvSpPr>
        <p:spPr/>
        <p:txBody>
          <a:bodyPr/>
          <a:lstStyle/>
          <a:p>
            <a:fld id="{09A01C0A-2BB6-49E7-91A3-DCB9F9F59583}" type="slidenum">
              <a:rPr lang="en-US" smtClean="0"/>
              <a:pPr/>
              <a:t>3</a:t>
            </a:fld>
            <a:endParaRPr lang="en-US" dirty="0"/>
          </a:p>
        </p:txBody>
      </p:sp>
      <p:sp>
        <p:nvSpPr>
          <p:cNvPr id="4" name="TextBox 3">
            <a:extLst>
              <a:ext uri="{FF2B5EF4-FFF2-40B4-BE49-F238E27FC236}">
                <a16:creationId xmlns:a16="http://schemas.microsoft.com/office/drawing/2014/main" id="{638C6946-A1D0-8582-18FD-99ADF9E2C876}"/>
              </a:ext>
            </a:extLst>
          </p:cNvPr>
          <p:cNvSpPr txBox="1"/>
          <p:nvPr/>
        </p:nvSpPr>
        <p:spPr>
          <a:xfrm>
            <a:off x="128954" y="211015"/>
            <a:ext cx="11570677" cy="984885"/>
          </a:xfrm>
          <a:prstGeom prst="rect">
            <a:avLst/>
          </a:prstGeom>
          <a:noFill/>
        </p:spPr>
        <p:txBody>
          <a:bodyPr wrap="square" rtlCol="0">
            <a:spAutoFit/>
          </a:bodyPr>
          <a:lstStyle/>
          <a:p>
            <a:r>
              <a:rPr lang="en-US" sz="2900" b="1" dirty="0">
                <a:latin typeface="Arial Black" panose="020B0604020202020204" pitchFamily="34" charset="0"/>
                <a:cs typeface="Arial Black" panose="020B0604020202020204" pitchFamily="34" charset="0"/>
              </a:rPr>
              <a:t>How can we identify and optimize high-demand periods to reduce congestion?</a:t>
            </a:r>
          </a:p>
        </p:txBody>
      </p:sp>
      <p:sp>
        <p:nvSpPr>
          <p:cNvPr id="5" name="TextBox 4">
            <a:extLst>
              <a:ext uri="{FF2B5EF4-FFF2-40B4-BE49-F238E27FC236}">
                <a16:creationId xmlns:a16="http://schemas.microsoft.com/office/drawing/2014/main" id="{ECF706B5-BCAB-1E9D-C74A-65ACE6EC1533}"/>
              </a:ext>
            </a:extLst>
          </p:cNvPr>
          <p:cNvSpPr txBox="1"/>
          <p:nvPr/>
        </p:nvSpPr>
        <p:spPr>
          <a:xfrm>
            <a:off x="128954" y="1383323"/>
            <a:ext cx="11218984" cy="1200329"/>
          </a:xfrm>
          <a:prstGeom prst="rect">
            <a:avLst/>
          </a:prstGeom>
          <a:noFill/>
        </p:spPr>
        <p:txBody>
          <a:bodyPr wrap="square" rtlCol="0">
            <a:spAutoFit/>
          </a:bodyPr>
          <a:lstStyle/>
          <a:p>
            <a:r>
              <a:rPr lang="en-US" dirty="0"/>
              <a:t>Building on our dataset, our first goal was to understand </a:t>
            </a:r>
            <a:r>
              <a:rPr lang="en-US" i="1" dirty="0"/>
              <a:t>when</a:t>
            </a:r>
            <a:r>
              <a:rPr lang="en-US" dirty="0"/>
              <a:t> Boston’s </a:t>
            </a:r>
            <a:r>
              <a:rPr lang="en-US" dirty="0" err="1"/>
              <a:t>Bluebikes</a:t>
            </a:r>
            <a:r>
              <a:rPr lang="en-US" dirty="0"/>
              <a:t> network experiences its highest pressure.</a:t>
            </a:r>
          </a:p>
          <a:p>
            <a:endParaRPr lang="en-US" dirty="0"/>
          </a:p>
          <a:p>
            <a:r>
              <a:rPr lang="en-US" dirty="0"/>
              <a:t>                         Hourly usage </a:t>
            </a:r>
            <a:r>
              <a:rPr lang="en-US" b="1" dirty="0"/>
              <a:t>heatmap</a:t>
            </a:r>
            <a:r>
              <a:rPr lang="en-US" dirty="0"/>
              <a:t> showing day-by-day demand patterns across the week</a:t>
            </a:r>
          </a:p>
        </p:txBody>
      </p:sp>
      <p:pic>
        <p:nvPicPr>
          <p:cNvPr id="7" name="Picture 6" descr="A graph of blue squares&#10;&#10;AI-generated content may be incorrect.">
            <a:extLst>
              <a:ext uri="{FF2B5EF4-FFF2-40B4-BE49-F238E27FC236}">
                <a16:creationId xmlns:a16="http://schemas.microsoft.com/office/drawing/2014/main" id="{A456E9A8-9E2E-B8D8-CC71-B8EFB7B6DAAF}"/>
              </a:ext>
            </a:extLst>
          </p:cNvPr>
          <p:cNvPicPr>
            <a:picLocks noChangeAspect="1"/>
          </p:cNvPicPr>
          <p:nvPr/>
        </p:nvPicPr>
        <p:blipFill>
          <a:blip r:embed="rId3"/>
          <a:stretch>
            <a:fillRect/>
          </a:stretch>
        </p:blipFill>
        <p:spPr>
          <a:xfrm>
            <a:off x="281354" y="2771075"/>
            <a:ext cx="7772400" cy="3595642"/>
          </a:xfrm>
          <a:prstGeom prst="rect">
            <a:avLst/>
          </a:prstGeom>
          <a:ln>
            <a:solidFill>
              <a:srgbClr val="000000"/>
            </a:solidFill>
          </a:ln>
        </p:spPr>
      </p:pic>
      <p:sp>
        <p:nvSpPr>
          <p:cNvPr id="11" name="Rectangle 3">
            <a:extLst>
              <a:ext uri="{FF2B5EF4-FFF2-40B4-BE49-F238E27FC236}">
                <a16:creationId xmlns:a16="http://schemas.microsoft.com/office/drawing/2014/main" id="{E26F4FAF-8C27-349C-3E8D-168F72F87908}"/>
              </a:ext>
            </a:extLst>
          </p:cNvPr>
          <p:cNvSpPr>
            <a:spLocks noChangeArrowheads="1"/>
          </p:cNvSpPr>
          <p:nvPr/>
        </p:nvSpPr>
        <p:spPr bwMode="auto">
          <a:xfrm>
            <a:off x="8293344" y="2829873"/>
            <a:ext cx="3206994"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dirty="0"/>
              <a:t>🗓️ </a:t>
            </a:r>
            <a:r>
              <a:rPr lang="en-US" sz="1600" b="1" dirty="0"/>
              <a:t>Weekday dominance:</a:t>
            </a:r>
            <a:r>
              <a:rPr lang="en-US" sz="1600" dirty="0"/>
              <a:t> Highest activity observed during weekdays, confirming strong commuter-driven usage.</a:t>
            </a:r>
          </a:p>
          <a:p>
            <a:r>
              <a:rPr lang="en-US" sz="1600" dirty="0"/>
              <a:t>⏰ </a:t>
            </a:r>
            <a:r>
              <a:rPr lang="en-US" sz="1600" b="1" dirty="0"/>
              <a:t>Dual peak pattern:</a:t>
            </a:r>
            <a:r>
              <a:rPr lang="en-US" sz="1600" dirty="0"/>
              <a:t> Clear morning (7–9 AM) and evening (5–7 PM) rush-hour peaks.</a:t>
            </a:r>
          </a:p>
          <a:p>
            <a:r>
              <a:rPr lang="en-US" sz="1600" dirty="0"/>
              <a:t>🌅 </a:t>
            </a:r>
            <a:r>
              <a:rPr lang="en-US" sz="1600" b="1" dirty="0"/>
              <a:t>Evening surge:</a:t>
            </a:r>
            <a:r>
              <a:rPr lang="en-US" sz="1600" dirty="0"/>
              <a:t> Evening peak consistently higher, showing heavier return-commute demand.</a:t>
            </a:r>
          </a:p>
          <a:p>
            <a:r>
              <a:rPr lang="en-US" sz="1600" dirty="0"/>
              <a:t>🎡 </a:t>
            </a:r>
            <a:r>
              <a:rPr lang="en-US" sz="1600" b="1" dirty="0"/>
              <a:t>Weekend contrast:</a:t>
            </a:r>
            <a:r>
              <a:rPr lang="en-US" sz="1600" dirty="0"/>
              <a:t> Weekend rides spread evenly through the day, reflecting leisure-focused trips.</a:t>
            </a:r>
          </a:p>
          <a:p>
            <a:br>
              <a:rPr lang="en-US" sz="1600" dirty="0"/>
            </a:br>
            <a:endParaRPr lang="en-US" sz="1600" dirty="0"/>
          </a:p>
        </p:txBody>
      </p:sp>
    </p:spTree>
    <p:extLst>
      <p:ext uri="{BB962C8B-B14F-4D97-AF65-F5344CB8AC3E}">
        <p14:creationId xmlns:p14="http://schemas.microsoft.com/office/powerpoint/2010/main" val="1448295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FE641C-5F48-9823-6ECC-B7CE981B2A45}"/>
              </a:ext>
            </a:extLst>
          </p:cNvPr>
          <p:cNvSpPr>
            <a:spLocks noGrp="1"/>
          </p:cNvSpPr>
          <p:nvPr>
            <p:ph type="sldNum" sz="quarter" idx="12"/>
          </p:nvPr>
        </p:nvSpPr>
        <p:spPr/>
        <p:txBody>
          <a:bodyPr/>
          <a:lstStyle/>
          <a:p>
            <a:fld id="{09A01C0A-2BB6-49E7-91A3-DCB9F9F59583}" type="slidenum">
              <a:rPr lang="en-US" smtClean="0"/>
              <a:pPr/>
              <a:t>4</a:t>
            </a:fld>
            <a:endParaRPr lang="en-US" dirty="0"/>
          </a:p>
        </p:txBody>
      </p:sp>
      <p:sp>
        <p:nvSpPr>
          <p:cNvPr id="4" name="TextBox 3">
            <a:extLst>
              <a:ext uri="{FF2B5EF4-FFF2-40B4-BE49-F238E27FC236}">
                <a16:creationId xmlns:a16="http://schemas.microsoft.com/office/drawing/2014/main" id="{3D3BE2F1-0807-EDCE-E83F-B58C285E4098}"/>
              </a:ext>
            </a:extLst>
          </p:cNvPr>
          <p:cNvSpPr txBox="1"/>
          <p:nvPr/>
        </p:nvSpPr>
        <p:spPr>
          <a:xfrm>
            <a:off x="542441" y="199292"/>
            <a:ext cx="10961077" cy="538609"/>
          </a:xfrm>
          <a:prstGeom prst="rect">
            <a:avLst/>
          </a:prstGeom>
          <a:noFill/>
        </p:spPr>
        <p:txBody>
          <a:bodyPr wrap="square" rtlCol="0">
            <a:spAutoFit/>
          </a:bodyPr>
          <a:lstStyle/>
          <a:p>
            <a:r>
              <a:rPr lang="en-US" sz="2900" dirty="0">
                <a:latin typeface="+mj-lt"/>
              </a:rPr>
              <a:t>Peak Demand Analysis</a:t>
            </a:r>
          </a:p>
        </p:txBody>
      </p:sp>
      <p:pic>
        <p:nvPicPr>
          <p:cNvPr id="6" name="Picture 5" descr="A pie chart with numbers and text&#10;&#10;AI-generated content may be incorrect.">
            <a:extLst>
              <a:ext uri="{FF2B5EF4-FFF2-40B4-BE49-F238E27FC236}">
                <a16:creationId xmlns:a16="http://schemas.microsoft.com/office/drawing/2014/main" id="{363F2C79-E6D1-12CA-634E-3FB0E2747F68}"/>
              </a:ext>
            </a:extLst>
          </p:cNvPr>
          <p:cNvPicPr>
            <a:picLocks noChangeAspect="1"/>
          </p:cNvPicPr>
          <p:nvPr/>
        </p:nvPicPr>
        <p:blipFill>
          <a:blip r:embed="rId2"/>
          <a:stretch>
            <a:fillRect/>
          </a:stretch>
        </p:blipFill>
        <p:spPr>
          <a:xfrm>
            <a:off x="712922" y="1253199"/>
            <a:ext cx="3068664" cy="2774954"/>
          </a:xfrm>
          <a:prstGeom prst="rect">
            <a:avLst/>
          </a:prstGeom>
          <a:ln>
            <a:solidFill>
              <a:srgbClr val="000000"/>
            </a:solidFill>
          </a:ln>
        </p:spPr>
      </p:pic>
      <p:pic>
        <p:nvPicPr>
          <p:cNvPr id="8" name="Picture 7" descr="A graph with blue and orange lines&#10;&#10;AI-generated content may be incorrect.">
            <a:extLst>
              <a:ext uri="{FF2B5EF4-FFF2-40B4-BE49-F238E27FC236}">
                <a16:creationId xmlns:a16="http://schemas.microsoft.com/office/drawing/2014/main" id="{092FADDF-0F5F-745B-56F1-5B66D4FAD188}"/>
              </a:ext>
            </a:extLst>
          </p:cNvPr>
          <p:cNvPicPr>
            <a:picLocks noChangeAspect="1"/>
          </p:cNvPicPr>
          <p:nvPr/>
        </p:nvPicPr>
        <p:blipFill>
          <a:blip r:embed="rId3"/>
          <a:stretch>
            <a:fillRect/>
          </a:stretch>
        </p:blipFill>
        <p:spPr>
          <a:xfrm>
            <a:off x="4680199" y="1253199"/>
            <a:ext cx="6969233" cy="2774954"/>
          </a:xfrm>
          <a:prstGeom prst="rect">
            <a:avLst/>
          </a:prstGeom>
          <a:ln>
            <a:solidFill>
              <a:srgbClr val="000000"/>
            </a:solidFill>
          </a:ln>
        </p:spPr>
      </p:pic>
      <p:sp>
        <p:nvSpPr>
          <p:cNvPr id="9" name="TextBox 8">
            <a:extLst>
              <a:ext uri="{FF2B5EF4-FFF2-40B4-BE49-F238E27FC236}">
                <a16:creationId xmlns:a16="http://schemas.microsoft.com/office/drawing/2014/main" id="{A6B9FB4A-830D-3A64-9239-4C24E7F0C255}"/>
              </a:ext>
            </a:extLst>
          </p:cNvPr>
          <p:cNvSpPr txBox="1"/>
          <p:nvPr/>
        </p:nvSpPr>
        <p:spPr>
          <a:xfrm>
            <a:off x="426339" y="4227273"/>
            <a:ext cx="4334122" cy="2431435"/>
          </a:xfrm>
          <a:prstGeom prst="rect">
            <a:avLst/>
          </a:prstGeom>
          <a:noFill/>
        </p:spPr>
        <p:txBody>
          <a:bodyPr wrap="square" rtlCol="0">
            <a:spAutoFit/>
          </a:bodyPr>
          <a:lstStyle/>
          <a:p>
            <a:r>
              <a:rPr lang="en-US" sz="1400" b="1" dirty="0"/>
              <a:t>Key Findings</a:t>
            </a:r>
          </a:p>
          <a:p>
            <a:r>
              <a:rPr lang="en-US" sz="1400" dirty="0"/>
              <a:t> </a:t>
            </a:r>
          </a:p>
          <a:p>
            <a:r>
              <a:rPr lang="en-US" sz="1400" b="1" dirty="0"/>
              <a:t>Morning rush (7–9 AM):</a:t>
            </a:r>
            <a:r>
              <a:rPr lang="en-US" sz="1400" dirty="0"/>
              <a:t> 19,069 trips (</a:t>
            </a:r>
            <a:r>
              <a:rPr lang="en-US" sz="1400" b="1" dirty="0"/>
              <a:t>19.4 %</a:t>
            </a:r>
            <a:r>
              <a:rPr lang="en-US" sz="1400" dirty="0"/>
              <a:t>)</a:t>
            </a:r>
          </a:p>
          <a:p>
            <a:r>
              <a:rPr lang="en-US" sz="1400" b="1" dirty="0"/>
              <a:t>Evening rush (5–7 PM):</a:t>
            </a:r>
            <a:r>
              <a:rPr lang="en-US" sz="1400" dirty="0"/>
              <a:t> 24,277 trips (</a:t>
            </a:r>
            <a:r>
              <a:rPr lang="en-US" sz="1400" b="1" dirty="0"/>
              <a:t>24.7 %</a:t>
            </a:r>
            <a:r>
              <a:rPr lang="en-US" sz="1400" dirty="0"/>
              <a:t>)</a:t>
            </a:r>
          </a:p>
          <a:p>
            <a:r>
              <a:rPr lang="en-US" sz="1400" b="1" dirty="0"/>
              <a:t>Combined rush hours:</a:t>
            </a:r>
            <a:r>
              <a:rPr lang="en-US" sz="1400" dirty="0"/>
              <a:t> </a:t>
            </a:r>
            <a:r>
              <a:rPr lang="en-US" sz="1400" b="1" dirty="0"/>
              <a:t>44.1 % of all trips</a:t>
            </a:r>
            <a:endParaRPr lang="en-US" sz="1400" dirty="0"/>
          </a:p>
          <a:p>
            <a:r>
              <a:rPr lang="en-US" sz="1400" b="1" dirty="0"/>
              <a:t>Peak usage hour:</a:t>
            </a:r>
            <a:r>
              <a:rPr lang="en-US" sz="1400" dirty="0"/>
              <a:t> </a:t>
            </a:r>
            <a:r>
              <a:rPr lang="en-US" sz="1400" b="1" dirty="0"/>
              <a:t>17:00 (5 PM)</a:t>
            </a:r>
            <a:endParaRPr lang="en-US" sz="1400" dirty="0"/>
          </a:p>
          <a:p>
            <a:r>
              <a:rPr lang="en-US" sz="1400" b="1" dirty="0"/>
              <a:t>Most popular route:</a:t>
            </a:r>
            <a:r>
              <a:rPr lang="en-US" sz="1400" dirty="0"/>
              <a:t> </a:t>
            </a:r>
            <a:r>
              <a:rPr lang="en-US" sz="1400" i="1" dirty="0"/>
              <a:t>Central Sq → MIT Pacific St</a:t>
            </a:r>
            <a:r>
              <a:rPr lang="en-US" sz="1400" dirty="0"/>
              <a:t> (</a:t>
            </a:r>
            <a:r>
              <a:rPr lang="en-US" sz="1400" b="1" dirty="0"/>
              <a:t>239 trips</a:t>
            </a:r>
            <a:r>
              <a:rPr lang="en-US" sz="1400" dirty="0"/>
              <a:t>)</a:t>
            </a:r>
          </a:p>
          <a:p>
            <a:r>
              <a:rPr lang="en-US" sz="1400" b="1" dirty="0"/>
              <a:t>Average trip duration:</a:t>
            </a:r>
            <a:r>
              <a:rPr lang="en-US" sz="1400" dirty="0"/>
              <a:t> </a:t>
            </a:r>
            <a:r>
              <a:rPr lang="en-US" sz="1400" b="1" dirty="0"/>
              <a:t>10.9 min (rush)</a:t>
            </a:r>
            <a:r>
              <a:rPr lang="en-US" sz="1400" dirty="0"/>
              <a:t> vs </a:t>
            </a:r>
            <a:r>
              <a:rPr lang="en-US" sz="1400" b="1" dirty="0"/>
              <a:t>10.7 min (off-peak)</a:t>
            </a:r>
            <a:endParaRPr lang="en-US" sz="1400" dirty="0"/>
          </a:p>
          <a:p>
            <a:endParaRPr lang="en-US" sz="1200" dirty="0"/>
          </a:p>
        </p:txBody>
      </p:sp>
      <p:sp>
        <p:nvSpPr>
          <p:cNvPr id="10" name="TextBox 9">
            <a:extLst>
              <a:ext uri="{FF2B5EF4-FFF2-40B4-BE49-F238E27FC236}">
                <a16:creationId xmlns:a16="http://schemas.microsoft.com/office/drawing/2014/main" id="{86BBC1C7-B350-893B-82D0-53EB2F00823B}"/>
              </a:ext>
            </a:extLst>
          </p:cNvPr>
          <p:cNvSpPr txBox="1"/>
          <p:nvPr/>
        </p:nvSpPr>
        <p:spPr>
          <a:xfrm>
            <a:off x="4918979" y="4209971"/>
            <a:ext cx="6730453" cy="2246769"/>
          </a:xfrm>
          <a:prstGeom prst="rect">
            <a:avLst/>
          </a:prstGeom>
          <a:noFill/>
        </p:spPr>
        <p:txBody>
          <a:bodyPr wrap="square" rtlCol="0">
            <a:spAutoFit/>
          </a:bodyPr>
          <a:lstStyle/>
          <a:p>
            <a:r>
              <a:rPr lang="en-US" sz="1400" b="1" dirty="0"/>
              <a:t>Recommendations – Peak Demand Optimization</a:t>
            </a:r>
          </a:p>
          <a:p>
            <a:endParaRPr lang="en-US" sz="1400" dirty="0"/>
          </a:p>
          <a:p>
            <a:r>
              <a:rPr lang="en-US" sz="1400" dirty="0"/>
              <a:t> </a:t>
            </a:r>
            <a:r>
              <a:rPr lang="en-US" sz="1400" b="1" dirty="0"/>
              <a:t>Expand capacity</a:t>
            </a:r>
            <a:r>
              <a:rPr lang="en-US" sz="1400" dirty="0"/>
              <a:t> by ~40 % during </a:t>
            </a:r>
            <a:r>
              <a:rPr lang="en-US" sz="1400" b="1" dirty="0"/>
              <a:t>7–9 AM</a:t>
            </a:r>
            <a:r>
              <a:rPr lang="en-US" sz="1400" dirty="0"/>
              <a:t> and </a:t>
            </a:r>
            <a:r>
              <a:rPr lang="en-US" sz="1400" b="1" dirty="0"/>
              <a:t>5–7 PM</a:t>
            </a:r>
            <a:r>
              <a:rPr lang="en-US" sz="1400" dirty="0"/>
              <a:t> rush hours.</a:t>
            </a:r>
          </a:p>
          <a:p>
            <a:r>
              <a:rPr lang="en-US" sz="1400" dirty="0"/>
              <a:t> </a:t>
            </a:r>
            <a:r>
              <a:rPr lang="en-US" sz="1400" b="1" dirty="0"/>
              <a:t>Prioritize top 10 routes</a:t>
            </a:r>
            <a:r>
              <a:rPr lang="en-US" sz="1400" dirty="0"/>
              <a:t> for infrastructure upgrades and rebalancing.</a:t>
            </a:r>
          </a:p>
          <a:p>
            <a:r>
              <a:rPr lang="en-US" sz="1400" dirty="0"/>
              <a:t> </a:t>
            </a:r>
            <a:r>
              <a:rPr lang="en-US" sz="1400" b="1" dirty="0"/>
              <a:t>Introduce off-peak pricing</a:t>
            </a:r>
            <a:r>
              <a:rPr lang="en-US" sz="1400" dirty="0"/>
              <a:t> to shift discretionary trips away from rush hours.</a:t>
            </a:r>
          </a:p>
          <a:p>
            <a:r>
              <a:rPr lang="en-US" sz="1400" dirty="0"/>
              <a:t> </a:t>
            </a:r>
            <a:r>
              <a:rPr lang="en-US" sz="1400" b="1" dirty="0"/>
              <a:t>Use dynamic redistribution</a:t>
            </a:r>
            <a:r>
              <a:rPr lang="en-US" sz="1400" dirty="0"/>
              <a:t> to ensure bike availability aligns with weekday   commuter peaks.</a:t>
            </a:r>
          </a:p>
          <a:p>
            <a:r>
              <a:rPr lang="en-US" sz="1400" b="1" dirty="0"/>
              <a:t>Monitor weekday vs weekend demand</a:t>
            </a:r>
            <a:r>
              <a:rPr lang="en-US" sz="1400" dirty="0"/>
              <a:t> to adapt deployment and staffing in real time.</a:t>
            </a:r>
          </a:p>
          <a:p>
            <a:endParaRPr lang="en-US" sz="1400" dirty="0"/>
          </a:p>
        </p:txBody>
      </p:sp>
      <p:sp>
        <p:nvSpPr>
          <p:cNvPr id="11" name="TextBox 10">
            <a:extLst>
              <a:ext uri="{FF2B5EF4-FFF2-40B4-BE49-F238E27FC236}">
                <a16:creationId xmlns:a16="http://schemas.microsoft.com/office/drawing/2014/main" id="{F6C7CDBF-8D33-10AD-9B31-CEF1A00E96EE}"/>
              </a:ext>
            </a:extLst>
          </p:cNvPr>
          <p:cNvSpPr txBox="1"/>
          <p:nvPr/>
        </p:nvSpPr>
        <p:spPr>
          <a:xfrm>
            <a:off x="542441" y="737901"/>
            <a:ext cx="10306373" cy="369332"/>
          </a:xfrm>
          <a:prstGeom prst="rect">
            <a:avLst/>
          </a:prstGeom>
          <a:noFill/>
        </p:spPr>
        <p:txBody>
          <a:bodyPr wrap="square" rtlCol="0">
            <a:spAutoFit/>
          </a:bodyPr>
          <a:lstStyle/>
          <a:p>
            <a:r>
              <a:rPr lang="en-US" dirty="0"/>
              <a:t>Visualizing Peak Usage Trends in Urban Bike-Sharing Systems</a:t>
            </a:r>
          </a:p>
        </p:txBody>
      </p:sp>
    </p:spTree>
    <p:extLst>
      <p:ext uri="{BB962C8B-B14F-4D97-AF65-F5344CB8AC3E}">
        <p14:creationId xmlns:p14="http://schemas.microsoft.com/office/powerpoint/2010/main" val="124999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0CC6D-C8FC-3B62-CECA-1F854B99D5A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8E0E1A-4F99-2C09-0366-80866EADCB6F}"/>
              </a:ext>
            </a:extLst>
          </p:cNvPr>
          <p:cNvSpPr>
            <a:spLocks noGrp="1"/>
          </p:cNvSpPr>
          <p:nvPr>
            <p:ph type="sldNum" sz="quarter" idx="12"/>
          </p:nvPr>
        </p:nvSpPr>
        <p:spPr/>
        <p:txBody>
          <a:bodyPr/>
          <a:lstStyle/>
          <a:p>
            <a:fld id="{09A01C0A-2BB6-49E7-91A3-DCB9F9F59583}" type="slidenum">
              <a:rPr lang="en-US" smtClean="0"/>
              <a:pPr/>
              <a:t>5</a:t>
            </a:fld>
            <a:endParaRPr lang="en-US" dirty="0"/>
          </a:p>
        </p:txBody>
      </p:sp>
      <p:sp>
        <p:nvSpPr>
          <p:cNvPr id="4" name="TextBox 3">
            <a:extLst>
              <a:ext uri="{FF2B5EF4-FFF2-40B4-BE49-F238E27FC236}">
                <a16:creationId xmlns:a16="http://schemas.microsoft.com/office/drawing/2014/main" id="{5ADF5072-CA9D-7226-2CF4-C59814CD3FCB}"/>
              </a:ext>
            </a:extLst>
          </p:cNvPr>
          <p:cNvSpPr txBox="1"/>
          <p:nvPr/>
        </p:nvSpPr>
        <p:spPr>
          <a:xfrm>
            <a:off x="128954" y="211015"/>
            <a:ext cx="11570677" cy="984885"/>
          </a:xfrm>
          <a:prstGeom prst="rect">
            <a:avLst/>
          </a:prstGeom>
          <a:noFill/>
        </p:spPr>
        <p:txBody>
          <a:bodyPr wrap="square" rtlCol="0">
            <a:spAutoFit/>
          </a:bodyPr>
          <a:lstStyle/>
          <a:p>
            <a:r>
              <a:rPr lang="en-US" sz="2900" b="1" dirty="0">
                <a:solidFill>
                  <a:schemeClr val="tx1">
                    <a:lumMod val="50000"/>
                  </a:schemeClr>
                </a:solidFill>
                <a:latin typeface="+mj-lt"/>
              </a:rPr>
              <a:t>What usage patterns indicate successful sustainable transportation adoption? </a:t>
            </a:r>
            <a:endParaRPr lang="en-US" sz="2900" b="1" dirty="0">
              <a:solidFill>
                <a:schemeClr val="tx1">
                  <a:lumMod val="50000"/>
                </a:schemeClr>
              </a:solidFill>
              <a:latin typeface="+mj-lt"/>
              <a:cs typeface="Arial Black" panose="020B0604020202020204" pitchFamily="34" charset="0"/>
            </a:endParaRPr>
          </a:p>
        </p:txBody>
      </p:sp>
      <p:sp>
        <p:nvSpPr>
          <p:cNvPr id="5" name="TextBox 4">
            <a:extLst>
              <a:ext uri="{FF2B5EF4-FFF2-40B4-BE49-F238E27FC236}">
                <a16:creationId xmlns:a16="http://schemas.microsoft.com/office/drawing/2014/main" id="{5DACD44E-C81E-0F00-1169-7233F5C26214}"/>
              </a:ext>
            </a:extLst>
          </p:cNvPr>
          <p:cNvSpPr txBox="1"/>
          <p:nvPr/>
        </p:nvSpPr>
        <p:spPr>
          <a:xfrm>
            <a:off x="281354" y="1383323"/>
            <a:ext cx="11218984" cy="1200329"/>
          </a:xfrm>
          <a:prstGeom prst="rect">
            <a:avLst/>
          </a:prstGeom>
          <a:noFill/>
        </p:spPr>
        <p:txBody>
          <a:bodyPr wrap="square" rtlCol="0">
            <a:spAutoFit/>
          </a:bodyPr>
          <a:lstStyle/>
          <a:p>
            <a:r>
              <a:rPr lang="en-US" dirty="0"/>
              <a:t>After identifying when demand peaks, our second goal was to explore who drives </a:t>
            </a:r>
            <a:r>
              <a:rPr lang="en-US" dirty="0" err="1"/>
              <a:t>Bluebikes</a:t>
            </a:r>
            <a:r>
              <a:rPr lang="en-US" dirty="0"/>
              <a:t>’ sustainability success and how usage patterns differ between members and casual riders.</a:t>
            </a:r>
          </a:p>
          <a:p>
            <a:endParaRPr lang="en-US" dirty="0"/>
          </a:p>
          <a:p>
            <a:r>
              <a:rPr lang="en-US" dirty="0"/>
              <a:t>                                    Line Chart for  </a:t>
            </a:r>
            <a:r>
              <a:rPr lang="en-US" dirty="0" err="1"/>
              <a:t>Bluebikes</a:t>
            </a:r>
            <a:r>
              <a:rPr lang="en-US" dirty="0"/>
              <a:t> Hourly Usage Patterns by User Type</a:t>
            </a:r>
          </a:p>
        </p:txBody>
      </p:sp>
      <p:pic>
        <p:nvPicPr>
          <p:cNvPr id="8" name="Picture 7" descr="A graph with blue line and orange line&#10;&#10;AI-generated content may be incorrect.">
            <a:extLst>
              <a:ext uri="{FF2B5EF4-FFF2-40B4-BE49-F238E27FC236}">
                <a16:creationId xmlns:a16="http://schemas.microsoft.com/office/drawing/2014/main" id="{F2092606-A714-4F11-C4DA-44D7B5F7313F}"/>
              </a:ext>
            </a:extLst>
          </p:cNvPr>
          <p:cNvPicPr>
            <a:picLocks noChangeAspect="1"/>
          </p:cNvPicPr>
          <p:nvPr/>
        </p:nvPicPr>
        <p:blipFill>
          <a:blip r:embed="rId2"/>
          <a:stretch>
            <a:fillRect/>
          </a:stretch>
        </p:blipFill>
        <p:spPr>
          <a:xfrm>
            <a:off x="281354" y="2771075"/>
            <a:ext cx="7569200" cy="3759200"/>
          </a:xfrm>
          <a:prstGeom prst="rect">
            <a:avLst/>
          </a:prstGeom>
          <a:ln>
            <a:solidFill>
              <a:srgbClr val="000000"/>
            </a:solidFill>
          </a:ln>
        </p:spPr>
      </p:pic>
      <p:sp>
        <p:nvSpPr>
          <p:cNvPr id="9" name="Rectangle 1">
            <a:extLst>
              <a:ext uri="{FF2B5EF4-FFF2-40B4-BE49-F238E27FC236}">
                <a16:creationId xmlns:a16="http://schemas.microsoft.com/office/drawing/2014/main" id="{C7B11B71-B593-F36C-5F9E-630B18B58F26}"/>
              </a:ext>
            </a:extLst>
          </p:cNvPr>
          <p:cNvSpPr>
            <a:spLocks noChangeArrowheads="1"/>
          </p:cNvSpPr>
          <p:nvPr/>
        </p:nvSpPr>
        <p:spPr bwMode="auto">
          <a:xfrm rot="10800000" flipV="1">
            <a:off x="8284439" y="2861333"/>
            <a:ext cx="295183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Members are the core users:</a:t>
            </a:r>
            <a:r>
              <a:rPr kumimoji="0" lang="en-US" altLang="en-US" sz="1600" b="0" i="0" u="none" strike="noStrike" cap="none" normalizeH="0" baseline="0" dirty="0">
                <a:ln>
                  <a:noFill/>
                </a:ln>
                <a:solidFill>
                  <a:schemeClr val="tx1"/>
                </a:solidFill>
                <a:effectLst/>
              </a:rPr>
              <a:t> 85.8 % of trips made by members → strong adoption and consistent usage.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Commuting behavior:</a:t>
            </a:r>
            <a:r>
              <a:rPr kumimoji="0" lang="en-US" altLang="en-US" sz="1600" b="0" i="0" u="none" strike="noStrike" cap="none" normalizeH="0" baseline="0" dirty="0">
                <a:ln>
                  <a:noFill/>
                </a:ln>
                <a:solidFill>
                  <a:schemeClr val="tx1"/>
                </a:solidFill>
                <a:effectLst/>
              </a:rPr>
              <a:t> Members show clear rush-hour peaks (7–9 AM &amp; 5–7 PM) → reliable daily commuters.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Casual users ride for leisure:</a:t>
            </a:r>
            <a:r>
              <a:rPr kumimoji="0" lang="en-US" altLang="en-US" sz="1600" b="0" i="0" u="none" strike="noStrike" cap="none" normalizeH="0" baseline="0" dirty="0">
                <a:ln>
                  <a:noFill/>
                </a:ln>
                <a:solidFill>
                  <a:schemeClr val="tx1"/>
                </a:solidFill>
                <a:effectLst/>
              </a:rPr>
              <a:t> Flatter usage curve without rush-hour spikes → mostly occasional or weekend riders</a:t>
            </a:r>
            <a:r>
              <a:rPr kumimoji="0" lang="en-US" altLang="en-US" sz="16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647957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ACA44-FF97-0BA5-49C0-C1119EDA70B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BC673-F334-70D0-62B9-A5048C07C3EC}"/>
              </a:ext>
            </a:extLst>
          </p:cNvPr>
          <p:cNvSpPr>
            <a:spLocks noGrp="1"/>
          </p:cNvSpPr>
          <p:nvPr>
            <p:ph type="sldNum" sz="quarter" idx="12"/>
          </p:nvPr>
        </p:nvSpPr>
        <p:spPr/>
        <p:txBody>
          <a:bodyPr/>
          <a:lstStyle/>
          <a:p>
            <a:fld id="{09A01C0A-2BB6-49E7-91A3-DCB9F9F59583}" type="slidenum">
              <a:rPr lang="en-US" smtClean="0"/>
              <a:pPr/>
              <a:t>6</a:t>
            </a:fld>
            <a:endParaRPr lang="en-US" dirty="0"/>
          </a:p>
        </p:txBody>
      </p:sp>
      <p:sp>
        <p:nvSpPr>
          <p:cNvPr id="4" name="TextBox 3">
            <a:extLst>
              <a:ext uri="{FF2B5EF4-FFF2-40B4-BE49-F238E27FC236}">
                <a16:creationId xmlns:a16="http://schemas.microsoft.com/office/drawing/2014/main" id="{8AB251B0-1BF3-2BC3-99C0-02531955E674}"/>
              </a:ext>
            </a:extLst>
          </p:cNvPr>
          <p:cNvSpPr txBox="1"/>
          <p:nvPr/>
        </p:nvSpPr>
        <p:spPr>
          <a:xfrm>
            <a:off x="542441" y="199292"/>
            <a:ext cx="10961077" cy="538609"/>
          </a:xfrm>
          <a:prstGeom prst="rect">
            <a:avLst/>
          </a:prstGeom>
          <a:noFill/>
        </p:spPr>
        <p:txBody>
          <a:bodyPr wrap="square" rtlCol="0">
            <a:spAutoFit/>
          </a:bodyPr>
          <a:lstStyle/>
          <a:p>
            <a:r>
              <a:rPr lang="en-US" sz="2900" dirty="0">
                <a:latin typeface="+mj-lt"/>
              </a:rPr>
              <a:t>Sustainability Behavior Analysis</a:t>
            </a:r>
          </a:p>
        </p:txBody>
      </p:sp>
      <p:sp>
        <p:nvSpPr>
          <p:cNvPr id="11" name="TextBox 10">
            <a:extLst>
              <a:ext uri="{FF2B5EF4-FFF2-40B4-BE49-F238E27FC236}">
                <a16:creationId xmlns:a16="http://schemas.microsoft.com/office/drawing/2014/main" id="{FE7EAC9D-9E52-A785-9011-FDE07365E7BF}"/>
              </a:ext>
            </a:extLst>
          </p:cNvPr>
          <p:cNvSpPr txBox="1"/>
          <p:nvPr/>
        </p:nvSpPr>
        <p:spPr>
          <a:xfrm>
            <a:off x="542441" y="737901"/>
            <a:ext cx="10306373" cy="369332"/>
          </a:xfrm>
          <a:prstGeom prst="rect">
            <a:avLst/>
          </a:prstGeom>
          <a:noFill/>
        </p:spPr>
        <p:txBody>
          <a:bodyPr wrap="square" rtlCol="0">
            <a:spAutoFit/>
          </a:bodyPr>
          <a:lstStyle/>
          <a:p>
            <a:r>
              <a:rPr lang="en-US" dirty="0"/>
              <a:t>Visualizing Peak Usage Trends in Urban Bike-Sharing Systems</a:t>
            </a:r>
          </a:p>
        </p:txBody>
      </p:sp>
      <p:pic>
        <p:nvPicPr>
          <p:cNvPr id="7" name="Picture 6" descr="A graph of a group of people&#10;&#10;AI-generated content may be incorrect.">
            <a:extLst>
              <a:ext uri="{FF2B5EF4-FFF2-40B4-BE49-F238E27FC236}">
                <a16:creationId xmlns:a16="http://schemas.microsoft.com/office/drawing/2014/main" id="{DEA37B2E-F5EC-27E3-DBBA-C20D8638EFEA}"/>
              </a:ext>
            </a:extLst>
          </p:cNvPr>
          <p:cNvPicPr>
            <a:picLocks noChangeAspect="1"/>
          </p:cNvPicPr>
          <p:nvPr/>
        </p:nvPicPr>
        <p:blipFill>
          <a:blip r:embed="rId2"/>
          <a:stretch>
            <a:fillRect/>
          </a:stretch>
        </p:blipFill>
        <p:spPr>
          <a:xfrm>
            <a:off x="542441" y="1127970"/>
            <a:ext cx="4775005" cy="2815043"/>
          </a:xfrm>
          <a:prstGeom prst="rect">
            <a:avLst/>
          </a:prstGeom>
          <a:ln>
            <a:solidFill>
              <a:srgbClr val="000000"/>
            </a:solidFill>
          </a:ln>
        </p:spPr>
      </p:pic>
      <p:pic>
        <p:nvPicPr>
          <p:cNvPr id="13" name="Picture 12" descr="A graph with blue and orange bars&#10;&#10;AI-generated content may be incorrect.">
            <a:extLst>
              <a:ext uri="{FF2B5EF4-FFF2-40B4-BE49-F238E27FC236}">
                <a16:creationId xmlns:a16="http://schemas.microsoft.com/office/drawing/2014/main" id="{A11B41F1-5822-B83E-BCCF-521D549A910F}"/>
              </a:ext>
            </a:extLst>
          </p:cNvPr>
          <p:cNvPicPr>
            <a:picLocks noChangeAspect="1"/>
          </p:cNvPicPr>
          <p:nvPr/>
        </p:nvPicPr>
        <p:blipFill>
          <a:blip r:embed="rId3"/>
          <a:stretch>
            <a:fillRect/>
          </a:stretch>
        </p:blipFill>
        <p:spPr>
          <a:xfrm>
            <a:off x="5695627" y="1127970"/>
            <a:ext cx="5203878" cy="2874251"/>
          </a:xfrm>
          <a:prstGeom prst="rect">
            <a:avLst/>
          </a:prstGeom>
          <a:ln>
            <a:solidFill>
              <a:srgbClr val="000000"/>
            </a:solidFill>
          </a:ln>
        </p:spPr>
      </p:pic>
      <p:sp>
        <p:nvSpPr>
          <p:cNvPr id="15" name="Rectangle 2">
            <a:extLst>
              <a:ext uri="{FF2B5EF4-FFF2-40B4-BE49-F238E27FC236}">
                <a16:creationId xmlns:a16="http://schemas.microsoft.com/office/drawing/2014/main" id="{E613D4BE-8628-4FBF-9175-8E5BCF4E7BBD}"/>
              </a:ext>
            </a:extLst>
          </p:cNvPr>
          <p:cNvSpPr>
            <a:spLocks noChangeArrowheads="1"/>
          </p:cNvSpPr>
          <p:nvPr/>
        </p:nvSpPr>
        <p:spPr bwMode="auto">
          <a:xfrm rot="10800000" flipV="1">
            <a:off x="542440" y="4371552"/>
            <a:ext cx="4943959"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rPr>
              <a:t>Key Findings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Member trips (regular sustainable users):</a:t>
            </a:r>
            <a:r>
              <a:rPr kumimoji="0" lang="en-US" altLang="en-US" sz="1600" b="0" i="0" u="none" strike="noStrike" cap="none" normalizeH="0" baseline="0" dirty="0">
                <a:ln>
                  <a:noFill/>
                </a:ln>
                <a:solidFill>
                  <a:schemeClr val="tx1"/>
                </a:solidFill>
                <a:effectLst/>
              </a:rPr>
              <a:t> 84,425 (</a:t>
            </a:r>
            <a:r>
              <a:rPr kumimoji="0" lang="en-US" altLang="en-US" sz="1600" b="1" i="0" u="none" strike="noStrike" cap="none" normalizeH="0" baseline="0" dirty="0">
                <a:ln>
                  <a:noFill/>
                </a:ln>
                <a:solidFill>
                  <a:schemeClr val="tx1"/>
                </a:solidFill>
                <a:effectLst/>
              </a:rPr>
              <a:t>85.8 %</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Casual trips (occasional users):</a:t>
            </a:r>
            <a:r>
              <a:rPr kumimoji="0" lang="en-US" altLang="en-US" sz="1600" b="0" i="0" u="none" strike="noStrike" cap="none" normalizeH="0" baseline="0" dirty="0">
                <a:ln>
                  <a:noFill/>
                </a:ln>
                <a:solidFill>
                  <a:schemeClr val="tx1"/>
                </a:solidFill>
                <a:effectLst/>
              </a:rPr>
              <a:t> 13,957 (</a:t>
            </a:r>
            <a:r>
              <a:rPr kumimoji="0" lang="en-US" altLang="en-US" sz="1600" b="1" i="0" u="none" strike="noStrike" cap="none" normalizeH="0" baseline="0" dirty="0">
                <a:ln>
                  <a:noFill/>
                </a:ln>
                <a:solidFill>
                  <a:schemeClr val="tx1"/>
                </a:solidFill>
                <a:effectLst/>
              </a:rPr>
              <a:t>14.2 %</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Members commuting during rush hours:</a:t>
            </a:r>
            <a:r>
              <a:rPr kumimoji="0" lang="en-US" altLang="en-US" sz="1600" b="0" i="0" u="none" strike="noStrike" cap="none" normalizeH="0" baseline="0" dirty="0">
                <a:ln>
                  <a:noFill/>
                </a:ln>
                <a:solidFill>
                  <a:schemeClr val="tx1"/>
                </a:solidFill>
                <a:effectLst/>
              </a:rPr>
              <a:t> 45.5 %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Casual users during rush hours:</a:t>
            </a:r>
            <a:r>
              <a:rPr kumimoji="0" lang="en-US" altLang="en-US" sz="1600" b="0" i="0" u="none" strike="noStrike" cap="none" normalizeH="0" baseline="0" dirty="0">
                <a:ln>
                  <a:noFill/>
                </a:ln>
                <a:solidFill>
                  <a:schemeClr val="tx1"/>
                </a:solidFill>
                <a:effectLst/>
              </a:rPr>
              <a:t> 35.6 %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Efficiency:</a:t>
            </a:r>
            <a:r>
              <a:rPr kumimoji="0" lang="en-US" altLang="en-US" sz="1600" b="0" i="0" u="none" strike="noStrike" cap="none" normalizeH="0" baseline="0" dirty="0">
                <a:ln>
                  <a:noFill/>
                </a:ln>
                <a:solidFill>
                  <a:schemeClr val="tx1"/>
                </a:solidFill>
                <a:effectLst/>
              </a:rPr>
              <a:t> Member trips are </a:t>
            </a:r>
            <a:r>
              <a:rPr kumimoji="0" lang="en-US" altLang="en-US" sz="1600" b="1" i="0" u="none" strike="noStrike" cap="none" normalizeH="0" baseline="0" dirty="0">
                <a:ln>
                  <a:noFill/>
                </a:ln>
                <a:solidFill>
                  <a:schemeClr val="tx1"/>
                </a:solidFill>
                <a:effectLst/>
              </a:rPr>
              <a:t>1.3× shorter</a:t>
            </a:r>
            <a:r>
              <a:rPr kumimoji="0" lang="en-US" altLang="en-US" sz="1600" b="0" i="0" u="none" strike="noStrike" cap="none" normalizeH="0" baseline="0" dirty="0">
                <a:ln>
                  <a:noFill/>
                </a:ln>
                <a:solidFill>
                  <a:schemeClr val="tx1"/>
                </a:solidFill>
                <a:effectLst/>
              </a:rPr>
              <a:t>, showing more efficient ride patterns</a:t>
            </a:r>
          </a:p>
        </p:txBody>
      </p:sp>
      <p:sp>
        <p:nvSpPr>
          <p:cNvPr id="17" name="TextBox 16">
            <a:extLst>
              <a:ext uri="{FF2B5EF4-FFF2-40B4-BE49-F238E27FC236}">
                <a16:creationId xmlns:a16="http://schemas.microsoft.com/office/drawing/2014/main" id="{5AC05813-8DA7-181A-7EE9-CB1B4F227DE2}"/>
              </a:ext>
            </a:extLst>
          </p:cNvPr>
          <p:cNvSpPr txBox="1"/>
          <p:nvPr/>
        </p:nvSpPr>
        <p:spPr>
          <a:xfrm>
            <a:off x="5693871" y="4494663"/>
            <a:ext cx="6114080" cy="1815882"/>
          </a:xfrm>
          <a:prstGeom prst="rect">
            <a:avLst/>
          </a:prstGeom>
          <a:noFill/>
        </p:spPr>
        <p:txBody>
          <a:bodyPr wrap="square">
            <a:spAutoFit/>
          </a:bodyPr>
          <a:lstStyle/>
          <a:p>
            <a:pPr>
              <a:buNone/>
            </a:pPr>
            <a:r>
              <a:rPr lang="en-US" sz="1600" b="1" dirty="0"/>
              <a:t>Recommendations – Sustainable Transportation</a:t>
            </a:r>
          </a:p>
          <a:p>
            <a:pPr>
              <a:buFont typeface="Arial" panose="020B0604020202020204" pitchFamily="34" charset="0"/>
              <a:buChar char="•"/>
            </a:pPr>
            <a:r>
              <a:rPr lang="en-US" sz="1600" dirty="0"/>
              <a:t> </a:t>
            </a:r>
            <a:r>
              <a:rPr lang="en-US" sz="1600" b="1" dirty="0"/>
              <a:t>Target casual-to-member conversion</a:t>
            </a:r>
            <a:r>
              <a:rPr lang="en-US" sz="1600" dirty="0"/>
              <a:t> during peak seasons</a:t>
            </a:r>
          </a:p>
          <a:p>
            <a:pPr>
              <a:buFont typeface="Arial" panose="020B0604020202020204" pitchFamily="34" charset="0"/>
              <a:buChar char="•"/>
            </a:pPr>
            <a:r>
              <a:rPr lang="en-US" sz="1600" dirty="0"/>
              <a:t> </a:t>
            </a:r>
            <a:r>
              <a:rPr lang="en-US" sz="1600" b="1" dirty="0"/>
              <a:t>Promote commuting benefits</a:t>
            </a:r>
            <a:r>
              <a:rPr lang="en-US" sz="1600" dirty="0"/>
              <a:t> through corporate memberships &amp; loyalty programs</a:t>
            </a:r>
          </a:p>
          <a:p>
            <a:pPr>
              <a:buFont typeface="Arial" panose="020B0604020202020204" pitchFamily="34" charset="0"/>
              <a:buChar char="•"/>
            </a:pPr>
            <a:r>
              <a:rPr lang="en-US" sz="1600" dirty="0"/>
              <a:t> </a:t>
            </a:r>
            <a:r>
              <a:rPr lang="en-US" sz="1600" b="1" dirty="0"/>
              <a:t>Expand weekend casual programs</a:t>
            </a:r>
            <a:r>
              <a:rPr lang="en-US" sz="1600" dirty="0"/>
              <a:t> to build sustainable habits</a:t>
            </a:r>
          </a:p>
          <a:p>
            <a:pPr>
              <a:buFont typeface="Arial" panose="020B0604020202020204" pitchFamily="34" charset="0"/>
              <a:buChar char="•"/>
            </a:pPr>
            <a:r>
              <a:rPr lang="en-US" sz="1600" dirty="0"/>
              <a:t> </a:t>
            </a:r>
            <a:r>
              <a:rPr lang="en-US" sz="1600" b="1" dirty="0"/>
              <a:t>Leverage strong member base</a:t>
            </a:r>
            <a:r>
              <a:rPr lang="en-US" sz="1600" dirty="0"/>
              <a:t> to promote long-term green mobility adoption</a:t>
            </a:r>
          </a:p>
        </p:txBody>
      </p:sp>
    </p:spTree>
    <p:extLst>
      <p:ext uri="{BB962C8B-B14F-4D97-AF65-F5344CB8AC3E}">
        <p14:creationId xmlns:p14="http://schemas.microsoft.com/office/powerpoint/2010/main" val="16296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EFBE9-575C-F847-4ED4-E3790114BCB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553269-5155-3160-FD1B-E87604217B1A}"/>
              </a:ext>
            </a:extLst>
          </p:cNvPr>
          <p:cNvSpPr>
            <a:spLocks noGrp="1"/>
          </p:cNvSpPr>
          <p:nvPr>
            <p:ph type="sldNum" sz="quarter" idx="12"/>
          </p:nvPr>
        </p:nvSpPr>
        <p:spPr/>
        <p:txBody>
          <a:bodyPr/>
          <a:lstStyle/>
          <a:p>
            <a:fld id="{09A01C0A-2BB6-49E7-91A3-DCB9F9F59583}" type="slidenum">
              <a:rPr lang="en-US" smtClean="0"/>
              <a:pPr/>
              <a:t>7</a:t>
            </a:fld>
            <a:endParaRPr lang="en-US" dirty="0"/>
          </a:p>
        </p:txBody>
      </p:sp>
      <p:sp>
        <p:nvSpPr>
          <p:cNvPr id="4" name="TextBox 3">
            <a:extLst>
              <a:ext uri="{FF2B5EF4-FFF2-40B4-BE49-F238E27FC236}">
                <a16:creationId xmlns:a16="http://schemas.microsoft.com/office/drawing/2014/main" id="{BBD6C7F7-67DF-5812-9B6C-CECE0D634C0D}"/>
              </a:ext>
            </a:extLst>
          </p:cNvPr>
          <p:cNvSpPr txBox="1"/>
          <p:nvPr/>
        </p:nvSpPr>
        <p:spPr>
          <a:xfrm>
            <a:off x="128954" y="211015"/>
            <a:ext cx="11570677" cy="984885"/>
          </a:xfrm>
          <a:prstGeom prst="rect">
            <a:avLst/>
          </a:prstGeom>
          <a:noFill/>
        </p:spPr>
        <p:txBody>
          <a:bodyPr wrap="square" rtlCol="0">
            <a:spAutoFit/>
          </a:bodyPr>
          <a:lstStyle/>
          <a:p>
            <a:r>
              <a:rPr lang="en-US" sz="2900" b="1" dirty="0">
                <a:latin typeface="Arial Black" panose="020B0604020202020204" pitchFamily="34" charset="0"/>
                <a:cs typeface="Arial Black" panose="020B0604020202020204" pitchFamily="34" charset="0"/>
              </a:rPr>
              <a:t>How can data guide strategic station placement for maximum impact?</a:t>
            </a:r>
          </a:p>
        </p:txBody>
      </p:sp>
      <p:sp>
        <p:nvSpPr>
          <p:cNvPr id="5" name="TextBox 4">
            <a:extLst>
              <a:ext uri="{FF2B5EF4-FFF2-40B4-BE49-F238E27FC236}">
                <a16:creationId xmlns:a16="http://schemas.microsoft.com/office/drawing/2014/main" id="{F0F16623-D2D1-B30E-2C49-65F5FD5AB4C9}"/>
              </a:ext>
            </a:extLst>
          </p:cNvPr>
          <p:cNvSpPr txBox="1"/>
          <p:nvPr/>
        </p:nvSpPr>
        <p:spPr>
          <a:xfrm>
            <a:off x="304800" y="1244823"/>
            <a:ext cx="11218984" cy="1200329"/>
          </a:xfrm>
          <a:prstGeom prst="rect">
            <a:avLst/>
          </a:prstGeom>
          <a:noFill/>
        </p:spPr>
        <p:txBody>
          <a:bodyPr wrap="square" rtlCol="0">
            <a:spAutoFit/>
          </a:bodyPr>
          <a:lstStyle/>
          <a:p>
            <a:r>
              <a:rPr lang="en-US" dirty="0"/>
              <a:t>After uncovering when and who drives </a:t>
            </a:r>
            <a:r>
              <a:rPr lang="en-US" dirty="0" err="1"/>
              <a:t>Bluebikes</a:t>
            </a:r>
            <a:r>
              <a:rPr lang="en-US" dirty="0"/>
              <a:t> demand, our final goal was to reveal where the system performs best and how strategic station planning can elevate Boston’s urban mobility.</a:t>
            </a:r>
          </a:p>
          <a:p>
            <a:endParaRPr lang="en-US" dirty="0"/>
          </a:p>
          <a:p>
            <a:r>
              <a:rPr lang="en-US" dirty="0"/>
              <a:t>                   Bar chart showing the top 10 highest activity stations across Boston’s </a:t>
            </a:r>
            <a:r>
              <a:rPr lang="en-US" dirty="0" err="1"/>
              <a:t>Bluebikes</a:t>
            </a:r>
            <a:r>
              <a:rPr lang="en-US" dirty="0"/>
              <a:t> network</a:t>
            </a:r>
          </a:p>
        </p:txBody>
      </p:sp>
      <p:pic>
        <p:nvPicPr>
          <p:cNvPr id="8" name="Picture 7" descr="A graph of a number of blue bars&#10;&#10;AI-generated content may be incorrect.">
            <a:extLst>
              <a:ext uri="{FF2B5EF4-FFF2-40B4-BE49-F238E27FC236}">
                <a16:creationId xmlns:a16="http://schemas.microsoft.com/office/drawing/2014/main" id="{3D28E499-1E18-2617-E24E-B8A48EEBBEF7}"/>
              </a:ext>
            </a:extLst>
          </p:cNvPr>
          <p:cNvPicPr>
            <a:picLocks noChangeAspect="1"/>
          </p:cNvPicPr>
          <p:nvPr/>
        </p:nvPicPr>
        <p:blipFill>
          <a:blip r:embed="rId2"/>
          <a:stretch>
            <a:fillRect/>
          </a:stretch>
        </p:blipFill>
        <p:spPr>
          <a:xfrm>
            <a:off x="412000" y="2771075"/>
            <a:ext cx="6546739" cy="3875910"/>
          </a:xfrm>
          <a:prstGeom prst="rect">
            <a:avLst/>
          </a:prstGeom>
          <a:ln>
            <a:solidFill>
              <a:srgbClr val="000000"/>
            </a:solidFill>
          </a:ln>
        </p:spPr>
      </p:pic>
      <p:sp>
        <p:nvSpPr>
          <p:cNvPr id="10" name="TextBox 9">
            <a:extLst>
              <a:ext uri="{FF2B5EF4-FFF2-40B4-BE49-F238E27FC236}">
                <a16:creationId xmlns:a16="http://schemas.microsoft.com/office/drawing/2014/main" id="{20FFF2B6-C525-6BDD-3E6D-7C57089032CD}"/>
              </a:ext>
            </a:extLst>
          </p:cNvPr>
          <p:cNvSpPr txBox="1"/>
          <p:nvPr/>
        </p:nvSpPr>
        <p:spPr>
          <a:xfrm>
            <a:off x="7391813" y="3185536"/>
            <a:ext cx="3983064" cy="2554545"/>
          </a:xfrm>
          <a:prstGeom prst="rect">
            <a:avLst/>
          </a:prstGeom>
          <a:noFill/>
        </p:spPr>
        <p:txBody>
          <a:bodyPr wrap="square">
            <a:spAutoFit/>
          </a:bodyPr>
          <a:lstStyle/>
          <a:p>
            <a:pPr>
              <a:buNone/>
            </a:pPr>
            <a:r>
              <a:rPr lang="en-US" sz="1600" b="1" dirty="0"/>
              <a:t>Key Findings</a:t>
            </a:r>
          </a:p>
          <a:p>
            <a:pPr>
              <a:buFont typeface="Arial" panose="020B0604020202020204" pitchFamily="34" charset="0"/>
              <a:buChar char="•"/>
            </a:pPr>
            <a:r>
              <a:rPr lang="en-US" sz="1600" dirty="0"/>
              <a:t>🔝 Top 10 stations handle </a:t>
            </a:r>
            <a:r>
              <a:rPr lang="en-US" sz="1600" b="1" dirty="0"/>
              <a:t>14.5 %</a:t>
            </a:r>
            <a:r>
              <a:rPr lang="en-US" sz="1600" dirty="0"/>
              <a:t> of total system activity.</a:t>
            </a:r>
          </a:p>
          <a:p>
            <a:pPr>
              <a:buFont typeface="Arial" panose="020B0604020202020204" pitchFamily="34" charset="0"/>
              <a:buChar char="•"/>
            </a:pPr>
            <a:r>
              <a:rPr lang="en-US" sz="1600" dirty="0"/>
              <a:t>🏆 </a:t>
            </a:r>
            <a:r>
              <a:rPr lang="en-US" sz="1600" b="1" dirty="0"/>
              <a:t>MIT at Mass Ave / Amherst St</a:t>
            </a:r>
            <a:r>
              <a:rPr lang="en-US" sz="1600" dirty="0"/>
              <a:t> is the busiest hub (4,105 trips).</a:t>
            </a:r>
          </a:p>
          <a:p>
            <a:pPr>
              <a:buFont typeface="Arial" panose="020B0604020202020204" pitchFamily="34" charset="0"/>
              <a:buChar char="•"/>
            </a:pPr>
            <a:r>
              <a:rPr lang="en-US" sz="1600" dirty="0"/>
              <a:t>📊 Steep drop-off in usage after top few stations → high concentration of demand.</a:t>
            </a:r>
          </a:p>
          <a:p>
            <a:pPr>
              <a:buFont typeface="Arial" panose="020B0604020202020204" pitchFamily="34" charset="0"/>
              <a:buChar char="•"/>
            </a:pPr>
            <a:r>
              <a:rPr lang="en-US" sz="1600" dirty="0"/>
              <a:t>🚉 High-traffic stations cluster around universities &amp; transit hubs.</a:t>
            </a:r>
          </a:p>
        </p:txBody>
      </p:sp>
    </p:spTree>
    <p:extLst>
      <p:ext uri="{BB962C8B-B14F-4D97-AF65-F5344CB8AC3E}">
        <p14:creationId xmlns:p14="http://schemas.microsoft.com/office/powerpoint/2010/main" val="2006220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D4CC-0F1C-2552-439F-9B867E5C500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D60956-E586-8919-4E4A-A03AE8CA48F4}"/>
              </a:ext>
            </a:extLst>
          </p:cNvPr>
          <p:cNvSpPr>
            <a:spLocks noGrp="1"/>
          </p:cNvSpPr>
          <p:nvPr>
            <p:ph type="sldNum" sz="quarter" idx="12"/>
          </p:nvPr>
        </p:nvSpPr>
        <p:spPr/>
        <p:txBody>
          <a:bodyPr/>
          <a:lstStyle/>
          <a:p>
            <a:fld id="{09A01C0A-2BB6-49E7-91A3-DCB9F9F59583}" type="slidenum">
              <a:rPr lang="en-US" smtClean="0"/>
              <a:pPr/>
              <a:t>8</a:t>
            </a:fld>
            <a:endParaRPr lang="en-US" dirty="0"/>
          </a:p>
        </p:txBody>
      </p:sp>
      <p:sp>
        <p:nvSpPr>
          <p:cNvPr id="4" name="TextBox 3">
            <a:extLst>
              <a:ext uri="{FF2B5EF4-FFF2-40B4-BE49-F238E27FC236}">
                <a16:creationId xmlns:a16="http://schemas.microsoft.com/office/drawing/2014/main" id="{128B5E4F-2064-3AC8-649D-4E57708DEB5F}"/>
              </a:ext>
            </a:extLst>
          </p:cNvPr>
          <p:cNvSpPr txBox="1"/>
          <p:nvPr/>
        </p:nvSpPr>
        <p:spPr>
          <a:xfrm>
            <a:off x="542441" y="199292"/>
            <a:ext cx="10961077" cy="538609"/>
          </a:xfrm>
          <a:prstGeom prst="rect">
            <a:avLst/>
          </a:prstGeom>
          <a:noFill/>
        </p:spPr>
        <p:txBody>
          <a:bodyPr wrap="square" rtlCol="0">
            <a:spAutoFit/>
          </a:bodyPr>
          <a:lstStyle/>
          <a:p>
            <a:r>
              <a:rPr lang="en-US" sz="2900" dirty="0">
                <a:latin typeface="+mj-lt"/>
              </a:rPr>
              <a:t>Network &amp; Route Optimization</a:t>
            </a:r>
          </a:p>
        </p:txBody>
      </p:sp>
      <p:sp>
        <p:nvSpPr>
          <p:cNvPr id="11" name="TextBox 10">
            <a:extLst>
              <a:ext uri="{FF2B5EF4-FFF2-40B4-BE49-F238E27FC236}">
                <a16:creationId xmlns:a16="http://schemas.microsoft.com/office/drawing/2014/main" id="{5D613C5E-00BB-BC8A-EB48-D7B6EDE85759}"/>
              </a:ext>
            </a:extLst>
          </p:cNvPr>
          <p:cNvSpPr txBox="1"/>
          <p:nvPr/>
        </p:nvSpPr>
        <p:spPr>
          <a:xfrm>
            <a:off x="542441" y="737901"/>
            <a:ext cx="10306373" cy="369332"/>
          </a:xfrm>
          <a:prstGeom prst="rect">
            <a:avLst/>
          </a:prstGeom>
          <a:noFill/>
        </p:spPr>
        <p:txBody>
          <a:bodyPr wrap="square" rtlCol="0">
            <a:spAutoFit/>
          </a:bodyPr>
          <a:lstStyle/>
          <a:p>
            <a:r>
              <a:rPr lang="en-US" dirty="0"/>
              <a:t>Visualizing Peak Usage Trends in Urban Bike-Sharing Systems</a:t>
            </a:r>
          </a:p>
        </p:txBody>
      </p:sp>
      <p:pic>
        <p:nvPicPr>
          <p:cNvPr id="6" name="Picture 5" descr="A blue circle with text&#10;&#10;AI-generated content may be incorrect.">
            <a:extLst>
              <a:ext uri="{FF2B5EF4-FFF2-40B4-BE49-F238E27FC236}">
                <a16:creationId xmlns:a16="http://schemas.microsoft.com/office/drawing/2014/main" id="{9686C84B-FB6B-D8FF-6456-3D18E1A08219}"/>
              </a:ext>
            </a:extLst>
          </p:cNvPr>
          <p:cNvPicPr>
            <a:picLocks noChangeAspect="1"/>
          </p:cNvPicPr>
          <p:nvPr/>
        </p:nvPicPr>
        <p:blipFill>
          <a:blip r:embed="rId2"/>
          <a:stretch>
            <a:fillRect/>
          </a:stretch>
        </p:blipFill>
        <p:spPr>
          <a:xfrm>
            <a:off x="542438" y="1276510"/>
            <a:ext cx="3533615" cy="2882062"/>
          </a:xfrm>
          <a:prstGeom prst="rect">
            <a:avLst/>
          </a:prstGeom>
          <a:ln>
            <a:solidFill>
              <a:srgbClr val="000000"/>
            </a:solidFill>
          </a:ln>
        </p:spPr>
      </p:pic>
      <p:pic>
        <p:nvPicPr>
          <p:cNvPr id="9" name="Picture 8" descr="A graph with blue bars&#10;&#10;AI-generated content may be incorrect.">
            <a:extLst>
              <a:ext uri="{FF2B5EF4-FFF2-40B4-BE49-F238E27FC236}">
                <a16:creationId xmlns:a16="http://schemas.microsoft.com/office/drawing/2014/main" id="{8D02AA34-C88A-2722-4E35-0E2AC64DBE46}"/>
              </a:ext>
            </a:extLst>
          </p:cNvPr>
          <p:cNvPicPr>
            <a:picLocks noChangeAspect="1"/>
          </p:cNvPicPr>
          <p:nvPr/>
        </p:nvPicPr>
        <p:blipFill>
          <a:blip r:embed="rId3"/>
          <a:stretch>
            <a:fillRect/>
          </a:stretch>
        </p:blipFill>
        <p:spPr>
          <a:xfrm>
            <a:off x="5300420" y="1276510"/>
            <a:ext cx="5346916" cy="2977409"/>
          </a:xfrm>
          <a:prstGeom prst="rect">
            <a:avLst/>
          </a:prstGeom>
          <a:ln>
            <a:solidFill>
              <a:srgbClr val="000000"/>
            </a:solidFill>
          </a:ln>
        </p:spPr>
      </p:pic>
      <p:sp>
        <p:nvSpPr>
          <p:cNvPr id="12" name="TextBox 11">
            <a:extLst>
              <a:ext uri="{FF2B5EF4-FFF2-40B4-BE49-F238E27FC236}">
                <a16:creationId xmlns:a16="http://schemas.microsoft.com/office/drawing/2014/main" id="{5E4B50C6-C641-821E-9AA4-8448DF052DF8}"/>
              </a:ext>
            </a:extLst>
          </p:cNvPr>
          <p:cNvSpPr txBox="1"/>
          <p:nvPr/>
        </p:nvSpPr>
        <p:spPr>
          <a:xfrm>
            <a:off x="542438" y="4272676"/>
            <a:ext cx="4278457" cy="1815882"/>
          </a:xfrm>
          <a:prstGeom prst="rect">
            <a:avLst/>
          </a:prstGeom>
          <a:noFill/>
        </p:spPr>
        <p:txBody>
          <a:bodyPr wrap="square">
            <a:spAutoFit/>
          </a:bodyPr>
          <a:lstStyle/>
          <a:p>
            <a:pPr>
              <a:buNone/>
            </a:pPr>
            <a:r>
              <a:rPr lang="en-US" sz="1600" b="1" dirty="0"/>
              <a:t>Key Findings</a:t>
            </a:r>
          </a:p>
          <a:p>
            <a:pPr>
              <a:buFont typeface="Arial" panose="020B0604020202020204" pitchFamily="34" charset="0"/>
              <a:buChar char="•"/>
            </a:pPr>
            <a:r>
              <a:rPr lang="en-US" sz="1600" b="1" dirty="0"/>
              <a:t>Most popular route:</a:t>
            </a:r>
            <a:r>
              <a:rPr lang="en-US" sz="1600" dirty="0"/>
              <a:t> </a:t>
            </a:r>
            <a:r>
              <a:rPr lang="en-US" sz="1600" i="1" dirty="0"/>
              <a:t>Central Sq → MIT Pacific St</a:t>
            </a:r>
            <a:r>
              <a:rPr lang="en-US" sz="1600" dirty="0"/>
              <a:t> – 239 trips.</a:t>
            </a:r>
          </a:p>
          <a:p>
            <a:pPr>
              <a:buFont typeface="Arial" panose="020B0604020202020204" pitchFamily="34" charset="0"/>
              <a:buChar char="•"/>
            </a:pPr>
            <a:r>
              <a:rPr lang="en-US" sz="1600" dirty="0"/>
              <a:t> </a:t>
            </a:r>
            <a:r>
              <a:rPr lang="en-US" sz="1600" b="1" dirty="0"/>
              <a:t>Transit hubs</a:t>
            </a:r>
            <a:r>
              <a:rPr lang="en-US" sz="1600" dirty="0"/>
              <a:t> and </a:t>
            </a:r>
            <a:r>
              <a:rPr lang="en-US" sz="1600" b="1" dirty="0"/>
              <a:t>city squares</a:t>
            </a:r>
            <a:r>
              <a:rPr lang="en-US" sz="1600" dirty="0"/>
              <a:t> show highest connectivity.</a:t>
            </a:r>
          </a:p>
          <a:p>
            <a:pPr>
              <a:buFont typeface="Arial" panose="020B0604020202020204" pitchFamily="34" charset="0"/>
              <a:buChar char="•"/>
            </a:pPr>
            <a:r>
              <a:rPr lang="en-US" sz="1600" dirty="0"/>
              <a:t> </a:t>
            </a:r>
            <a:r>
              <a:rPr lang="en-US" sz="1600" b="1" dirty="0"/>
              <a:t>82.2 % of stations</a:t>
            </a:r>
            <a:r>
              <a:rPr lang="en-US" sz="1600" dirty="0"/>
              <a:t> fall in low-activity zones → underutilized capacity.</a:t>
            </a:r>
          </a:p>
        </p:txBody>
      </p:sp>
      <p:sp>
        <p:nvSpPr>
          <p:cNvPr id="16" name="Rectangle 2">
            <a:extLst>
              <a:ext uri="{FF2B5EF4-FFF2-40B4-BE49-F238E27FC236}">
                <a16:creationId xmlns:a16="http://schemas.microsoft.com/office/drawing/2014/main" id="{F25F160C-ABD2-3317-9AE0-07C709403FA1}"/>
              </a:ext>
            </a:extLst>
          </p:cNvPr>
          <p:cNvSpPr>
            <a:spLocks noChangeArrowheads="1"/>
          </p:cNvSpPr>
          <p:nvPr/>
        </p:nvSpPr>
        <p:spPr bwMode="auto">
          <a:xfrm>
            <a:off x="5300420" y="4350384"/>
            <a:ext cx="534691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chemeClr val="tx1"/>
                </a:solidFill>
                <a:effectLst/>
              </a:rPr>
              <a:t>Recommendations </a:t>
            </a:r>
            <a:r>
              <a:rPr lang="en-US" altLang="en-US" sz="1600" b="1" dirty="0"/>
              <a:t>- Strategic Station Expansion</a:t>
            </a: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Prioritize infrastructure investment</a:t>
            </a:r>
            <a:r>
              <a:rPr kumimoji="0" lang="en-US" altLang="en-US" sz="1600" b="0" i="0" u="none" strike="noStrike" cap="none" normalizeH="0" baseline="0" dirty="0">
                <a:ln>
                  <a:noFill/>
                </a:ln>
                <a:solidFill>
                  <a:schemeClr val="tx1"/>
                </a:solidFill>
                <a:effectLst/>
              </a:rPr>
              <a:t> at top 10 high-activity stations.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Strengthen connectivity</a:t>
            </a:r>
            <a:r>
              <a:rPr kumimoji="0" lang="en-US" altLang="en-US" sz="1600" b="0" i="0" u="none" strike="noStrike" cap="none" normalizeH="0" baseline="0" dirty="0">
                <a:ln>
                  <a:noFill/>
                </a:ln>
                <a:solidFill>
                  <a:schemeClr val="tx1"/>
                </a:solidFill>
                <a:effectLst/>
              </a:rPr>
              <a:t> along busiest routes to support commuting 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Expand into underused areas</a:t>
            </a:r>
            <a:r>
              <a:rPr kumimoji="0" lang="en-US" altLang="en-US" sz="1600" b="0" i="0" u="none" strike="noStrike" cap="none" normalizeH="0" baseline="0" dirty="0">
                <a:ln>
                  <a:noFill/>
                </a:ln>
                <a:solidFill>
                  <a:schemeClr val="tx1"/>
                </a:solidFill>
                <a:effectLst/>
              </a:rPr>
              <a:t> to balance the network and improve accessibility.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t>
            </a:r>
            <a:r>
              <a:rPr kumimoji="0" lang="en-US" altLang="en-US" sz="1600" b="1" i="0" u="none" strike="noStrike" cap="none" normalizeH="0" baseline="0" dirty="0">
                <a:ln>
                  <a:noFill/>
                </a:ln>
                <a:solidFill>
                  <a:schemeClr val="tx1"/>
                </a:solidFill>
                <a:effectLst/>
              </a:rPr>
              <a:t>Monitor route-level data</a:t>
            </a:r>
            <a:r>
              <a:rPr kumimoji="0" lang="en-US" altLang="en-US" sz="1600" b="0" i="0" u="none" strike="noStrike" cap="none" normalizeH="0" baseline="0" dirty="0">
                <a:ln>
                  <a:noFill/>
                </a:ln>
                <a:solidFill>
                  <a:schemeClr val="tx1"/>
                </a:solidFill>
                <a:effectLst/>
              </a:rPr>
              <a:t> for adaptive deployment and maintenance planning.</a:t>
            </a:r>
          </a:p>
        </p:txBody>
      </p:sp>
    </p:spTree>
    <p:extLst>
      <p:ext uri="{BB962C8B-B14F-4D97-AF65-F5344CB8AC3E}">
        <p14:creationId xmlns:p14="http://schemas.microsoft.com/office/powerpoint/2010/main" val="313766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3897BE-8F2A-A093-7923-051E73903D12}"/>
              </a:ext>
            </a:extLst>
          </p:cNvPr>
          <p:cNvSpPr>
            <a:spLocks noGrp="1"/>
          </p:cNvSpPr>
          <p:nvPr>
            <p:ph type="sldNum" sz="quarter" idx="12"/>
          </p:nvPr>
        </p:nvSpPr>
        <p:spPr/>
        <p:txBody>
          <a:bodyPr/>
          <a:lstStyle/>
          <a:p>
            <a:fld id="{CC057153-B650-4DEB-B370-79DDCFDCE934}" type="slidenum">
              <a:rPr lang="en-US" smtClean="0"/>
              <a:t>9</a:t>
            </a:fld>
            <a:endParaRPr lang="en-US" dirty="0"/>
          </a:p>
        </p:txBody>
      </p:sp>
      <p:sp>
        <p:nvSpPr>
          <p:cNvPr id="4" name="Content Placeholder 3">
            <a:extLst>
              <a:ext uri="{FF2B5EF4-FFF2-40B4-BE49-F238E27FC236}">
                <a16:creationId xmlns:a16="http://schemas.microsoft.com/office/drawing/2014/main" id="{FDC9FCE3-73DD-C4CF-FCA5-9AA3CEFD09D7}"/>
              </a:ext>
            </a:extLst>
          </p:cNvPr>
          <p:cNvSpPr>
            <a:spLocks noGrp="1"/>
          </p:cNvSpPr>
          <p:nvPr>
            <p:ph idx="1"/>
          </p:nvPr>
        </p:nvSpPr>
        <p:spPr/>
        <p:txBody>
          <a:bodyPr/>
          <a:lstStyle/>
          <a:p>
            <a:r>
              <a:rPr lang="en-US" sz="1600" dirty="0"/>
              <a:t>Our analysis of nearly 100,000 </a:t>
            </a:r>
            <a:r>
              <a:rPr lang="en-US" sz="1600" dirty="0" err="1"/>
              <a:t>Bluebikes</a:t>
            </a:r>
            <a:r>
              <a:rPr lang="en-US" sz="1600" dirty="0"/>
              <a:t> trips revealed when, who, and where Boston’s bike-sharing system experiences the most demand. By optimizing peak-hour capacity, strengthening sustainable member engagement, and strategically expanding stations, the city can reduce congestion and promote greener commuting. Together, these insights form a data-driven blueprint for a smarter, more connected, and sustainable Boston.</a:t>
            </a:r>
          </a:p>
          <a:p>
            <a:r>
              <a:rPr lang="en-US" sz="1400" b="1" dirty="0"/>
              <a:t>Key Insights from Analysis</a:t>
            </a:r>
          </a:p>
          <a:p>
            <a:r>
              <a:rPr lang="en-US" sz="1400" dirty="0"/>
              <a:t> </a:t>
            </a:r>
            <a:r>
              <a:rPr lang="en-US" sz="1400" b="1" dirty="0"/>
              <a:t>Peak Demand:</a:t>
            </a:r>
            <a:r>
              <a:rPr lang="en-US" sz="1400" dirty="0"/>
              <a:t> Rush hours (7–9 AM, 5–7 PM) account for </a:t>
            </a:r>
            <a:r>
              <a:rPr lang="en-US" sz="1400" b="1" dirty="0"/>
              <a:t>44%</a:t>
            </a:r>
            <a:r>
              <a:rPr lang="en-US" sz="1400" dirty="0"/>
              <a:t> of all trips.</a:t>
            </a:r>
          </a:p>
          <a:p>
            <a:r>
              <a:rPr lang="en-US" sz="1400" dirty="0"/>
              <a:t> </a:t>
            </a:r>
            <a:r>
              <a:rPr lang="en-US" sz="1400" b="1" dirty="0"/>
              <a:t>Sustainability:</a:t>
            </a:r>
            <a:r>
              <a:rPr lang="en-US" sz="1400" dirty="0"/>
              <a:t> </a:t>
            </a:r>
            <a:r>
              <a:rPr lang="en-US" sz="1400" b="1" dirty="0"/>
              <a:t>85.8%</a:t>
            </a:r>
            <a:r>
              <a:rPr lang="en-US" sz="1400" dirty="0"/>
              <a:t> of rides made by members → strong daily commuting trend.</a:t>
            </a:r>
          </a:p>
          <a:p>
            <a:r>
              <a:rPr lang="en-US" sz="1400" dirty="0"/>
              <a:t> </a:t>
            </a:r>
            <a:r>
              <a:rPr lang="en-US" sz="1400" b="1" dirty="0"/>
              <a:t>Station Activity:</a:t>
            </a:r>
            <a:r>
              <a:rPr lang="en-US" sz="1400" dirty="0"/>
              <a:t> Top 10 stations manage </a:t>
            </a:r>
            <a:r>
              <a:rPr lang="en-US" sz="1400" b="1" dirty="0"/>
              <a:t>14.5%</a:t>
            </a:r>
            <a:r>
              <a:rPr lang="en-US" sz="1400" dirty="0"/>
              <a:t> of all trips → focus for expansion.</a:t>
            </a:r>
          </a:p>
          <a:p>
            <a:endParaRPr lang="en-US" sz="1400" b="1" dirty="0"/>
          </a:p>
          <a:p>
            <a:r>
              <a:rPr lang="en-US" sz="1400" b="1" dirty="0"/>
              <a:t>Recommendations</a:t>
            </a:r>
          </a:p>
          <a:p>
            <a:r>
              <a:rPr lang="en-US" sz="1400" dirty="0"/>
              <a:t> Increase bike availability during rush hours.</a:t>
            </a:r>
          </a:p>
          <a:p>
            <a:r>
              <a:rPr lang="en-US" sz="1400" dirty="0"/>
              <a:t> Convert casual users into members to boost sustainable adoption.</a:t>
            </a:r>
          </a:p>
          <a:p>
            <a:r>
              <a:rPr lang="en-US" sz="1400" dirty="0"/>
              <a:t> Prioritize high-demand hubs and expand into underused areas.</a:t>
            </a:r>
          </a:p>
          <a:p>
            <a:br>
              <a:rPr lang="en-US" sz="1400" dirty="0"/>
            </a:br>
            <a:r>
              <a:rPr lang="en-US" sz="1400" b="1" dirty="0"/>
              <a:t>Expected Impact</a:t>
            </a:r>
          </a:p>
          <a:p>
            <a:r>
              <a:rPr lang="en-US" sz="1400" dirty="0"/>
              <a:t> </a:t>
            </a:r>
            <a:r>
              <a:rPr lang="en-US" sz="1400" b="1" dirty="0"/>
              <a:t>15% reduction</a:t>
            </a:r>
            <a:r>
              <a:rPr lang="en-US" sz="1400" dirty="0"/>
              <a:t> in congestion.</a:t>
            </a:r>
          </a:p>
          <a:p>
            <a:r>
              <a:rPr lang="en-US" sz="1400" dirty="0"/>
              <a:t> </a:t>
            </a:r>
            <a:r>
              <a:rPr lang="en-US" sz="1400" b="1" dirty="0"/>
              <a:t>2× increase</a:t>
            </a:r>
            <a:r>
              <a:rPr lang="en-US" sz="1400" dirty="0"/>
              <a:t> in sustainable transportation usage</a:t>
            </a:r>
          </a:p>
          <a:p>
            <a:pPr algn="ctr"/>
            <a:r>
              <a:rPr lang="en-US" sz="1800" b="1" dirty="0"/>
              <a:t> “Data-driven insights for a smarter, greener Boston.”</a:t>
            </a:r>
          </a:p>
        </p:txBody>
      </p:sp>
      <p:sp>
        <p:nvSpPr>
          <p:cNvPr id="5" name="Title 4">
            <a:extLst>
              <a:ext uri="{FF2B5EF4-FFF2-40B4-BE49-F238E27FC236}">
                <a16:creationId xmlns:a16="http://schemas.microsoft.com/office/drawing/2014/main" id="{2365C208-1C51-8B2C-0ECD-A88CC5981BAD}"/>
              </a:ext>
            </a:extLst>
          </p:cNvPr>
          <p:cNvSpPr>
            <a:spLocks noGrp="1"/>
          </p:cNvSpPr>
          <p:nvPr>
            <p:ph type="title"/>
          </p:nvPr>
        </p:nvSpPr>
        <p:spPr/>
        <p:txBody>
          <a:bodyPr>
            <a:normAutofit fontScale="90000"/>
          </a:bodyPr>
          <a:lstStyle/>
          <a:p>
            <a:r>
              <a:rPr lang="en-US" dirty="0"/>
              <a:t>Final Insights &amp; Conclusion</a:t>
            </a:r>
          </a:p>
        </p:txBody>
      </p:sp>
      <p:pic>
        <p:nvPicPr>
          <p:cNvPr id="7" name="Picture 6" descr="A qr code on a grey background&#10;&#10;AI-generated content may be incorrect.">
            <a:extLst>
              <a:ext uri="{FF2B5EF4-FFF2-40B4-BE49-F238E27FC236}">
                <a16:creationId xmlns:a16="http://schemas.microsoft.com/office/drawing/2014/main" id="{086F0DD4-B40B-5D70-F5FD-80D88EDD1055}"/>
              </a:ext>
            </a:extLst>
          </p:cNvPr>
          <p:cNvPicPr>
            <a:picLocks noChangeAspect="1"/>
          </p:cNvPicPr>
          <p:nvPr/>
        </p:nvPicPr>
        <p:blipFill>
          <a:blip r:embed="rId3"/>
          <a:stretch>
            <a:fillRect/>
          </a:stretch>
        </p:blipFill>
        <p:spPr>
          <a:xfrm>
            <a:off x="8207887" y="1985962"/>
            <a:ext cx="3188775" cy="3188775"/>
          </a:xfrm>
          <a:prstGeom prst="rect">
            <a:avLst/>
          </a:prstGeom>
        </p:spPr>
      </p:pic>
    </p:spTree>
    <p:extLst>
      <p:ext uri="{BB962C8B-B14F-4D97-AF65-F5344CB8AC3E}">
        <p14:creationId xmlns:p14="http://schemas.microsoft.com/office/powerpoint/2010/main" val="609229592"/>
      </p:ext>
    </p:extLst>
  </p:cSld>
  <p:clrMapOvr>
    <a:masterClrMapping/>
  </p:clrMapOvr>
</p:sld>
</file>

<file path=ppt/theme/theme1.xml><?xml version="1.0" encoding="utf-8"?>
<a:theme xmlns:a="http://schemas.openxmlformats.org/drawingml/2006/main" name="light_modernist">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modernist presentation_win32_SD_V8" id="{DD9F3DBC-97DB-4389-91E3-8FAD01D677DF}" vid="{B81B0F28-B8BA-42F4-B70F-6899486E52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785538A-412A-48D6-AE25-5C3BDF971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E5C6AC-AECE-4EBC-9FCA-F0C5028CCAE6}">
  <ds:schemaRefs>
    <ds:schemaRef ds:uri="http://schemas.microsoft.com/sharepoint/v3/contenttype/forms"/>
  </ds:schemaRefs>
</ds:datastoreItem>
</file>

<file path=customXml/itemProps3.xml><?xml version="1.0" encoding="utf-8"?>
<ds:datastoreItem xmlns:ds="http://schemas.openxmlformats.org/officeDocument/2006/customXml" ds:itemID="{89E7139E-B40C-4943-9610-F20CE66C72C2}">
  <ds:schemaRefs>
    <ds:schemaRef ds:uri="230e9df3-be65-4c73-a93b-d1236ebd677e"/>
    <ds:schemaRef ds:uri="http://schemas.microsoft.com/office/2006/documentManagement/types"/>
    <ds:schemaRef ds:uri="71af3243-3dd4-4a8d-8c0d-dd76da1f02a5"/>
    <ds:schemaRef ds:uri="http://purl.org/dc/elements/1.1/"/>
    <ds:schemaRef ds:uri="http://www.w3.org/XML/1998/namespace"/>
    <ds:schemaRef ds:uri="http://schemas.microsoft.com/office/2006/metadata/properties"/>
    <ds:schemaRef ds:uri="http://purl.org/dc/terms/"/>
    <ds:schemaRef ds:uri="http://purl.org/dc/dcmitype/"/>
    <ds:schemaRef ds:uri="16c05727-aa75-4e4a-9b5f-8a80a1165891"/>
    <ds:schemaRef ds:uri="http://schemas.microsoft.com/office/infopath/2007/PartnerControls"/>
    <ds:schemaRef ds:uri="http://schemas.openxmlformats.org/package/2006/metadata/core-propertie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12756</TotalTime>
  <Words>1090</Words>
  <Application>Microsoft Macintosh PowerPoint</Application>
  <PresentationFormat>Widescreen</PresentationFormat>
  <Paragraphs>101</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Avenir Next LT Pro Light</vt:lpstr>
      <vt:lpstr>Calibri</vt:lpstr>
      <vt:lpstr>MS Reference Sans Serif</vt:lpstr>
      <vt:lpstr>light_modernist</vt:lpstr>
      <vt:lpstr>Bluebikes Urban Mobility Analysis</vt:lpstr>
      <vt:lpstr>Big Idea &amp; Data Overview</vt:lpstr>
      <vt:lpstr>PowerPoint Presentation</vt:lpstr>
      <vt:lpstr>PowerPoint Presentation</vt:lpstr>
      <vt:lpstr>PowerPoint Presentation</vt:lpstr>
      <vt:lpstr>PowerPoint Presentation</vt:lpstr>
      <vt:lpstr>PowerPoint Presentation</vt:lpstr>
      <vt:lpstr>PowerPoint Presentation</vt:lpstr>
      <vt:lpstr>Final Insights &amp;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Harikhumar Prabhakaran</cp:lastModifiedBy>
  <cp:revision>6</cp:revision>
  <dcterms:created xsi:type="dcterms:W3CDTF">2022-06-22T01:27:02Z</dcterms:created>
  <dcterms:modified xsi:type="dcterms:W3CDTF">2026-01-28T06:01:26Z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